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theme/themeOverride2.xml" ContentType="application/vnd.openxmlformats-officedocument.themeOverride+xml"/>
  <Override PartName="/ppt/charts/chart2.xml" ContentType="application/vnd.openxmlformats-officedocument.drawingml.chart+xml"/>
  <Override PartName="/ppt/theme/themeOverride3.xml" ContentType="application/vnd.openxmlformats-officedocument.themeOverride+xml"/>
  <Override PartName="/ppt/charts/chart3.xml" ContentType="application/vnd.openxmlformats-officedocument.drawingml.chart+xml"/>
  <Override PartName="/ppt/theme/themeOverride4.xml" ContentType="application/vnd.openxmlformats-officedocument.themeOverride+xml"/>
  <Override PartName="/ppt/charts/chart4.xml" ContentType="application/vnd.openxmlformats-officedocument.drawingml.chart+xml"/>
  <Override PartName="/ppt/theme/themeOverride5.xml" ContentType="application/vnd.openxmlformats-officedocument.themeOverride+xml"/>
  <Override PartName="/ppt/notesSlides/notesSlide19.xml" ContentType="application/vnd.openxmlformats-officedocument.presentationml.notesSlide+xml"/>
  <Override PartName="/ppt/charts/chart5.xml" ContentType="application/vnd.openxmlformats-officedocument.drawingml.chart+xml"/>
  <Override PartName="/ppt/theme/themeOverride6.xml" ContentType="application/vnd.openxmlformats-officedocument.themeOverride+xml"/>
  <Override PartName="/ppt/charts/chart6.xml" ContentType="application/vnd.openxmlformats-officedocument.drawingml.chart+xml"/>
  <Override PartName="/ppt/theme/themeOverride7.xml" ContentType="application/vnd.openxmlformats-officedocument.themeOverride+xml"/>
  <Override PartName="/ppt/charts/chart7.xml" ContentType="application/vnd.openxmlformats-officedocument.drawingml.chart+xml"/>
  <Override PartName="/ppt/theme/themeOverride8.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theme/themeOverride9.xml" ContentType="application/vnd.openxmlformats-officedocument.themeOverride+xml"/>
  <Override PartName="/ppt/notesSlides/notesSlide23.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notesSlides/notesSlide24.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7"/>
  </p:notesMasterIdLst>
  <p:handoutMasterIdLst>
    <p:handoutMasterId r:id="rId28"/>
  </p:handoutMasterIdLst>
  <p:sldIdLst>
    <p:sldId id="257" r:id="rId2"/>
    <p:sldId id="422" r:id="rId3"/>
    <p:sldId id="432" r:id="rId4"/>
    <p:sldId id="431" r:id="rId5"/>
    <p:sldId id="443" r:id="rId6"/>
    <p:sldId id="447" r:id="rId7"/>
    <p:sldId id="449" r:id="rId8"/>
    <p:sldId id="448" r:id="rId9"/>
    <p:sldId id="446" r:id="rId10"/>
    <p:sldId id="424" r:id="rId11"/>
    <p:sldId id="425" r:id="rId12"/>
    <p:sldId id="435" r:id="rId13"/>
    <p:sldId id="426" r:id="rId14"/>
    <p:sldId id="436" r:id="rId15"/>
    <p:sldId id="417" r:id="rId16"/>
    <p:sldId id="440" r:id="rId17"/>
    <p:sldId id="428" r:id="rId18"/>
    <p:sldId id="419" r:id="rId19"/>
    <p:sldId id="420" r:id="rId20"/>
    <p:sldId id="427" r:id="rId21"/>
    <p:sldId id="429" r:id="rId22"/>
    <p:sldId id="418" r:id="rId23"/>
    <p:sldId id="441" r:id="rId24"/>
    <p:sldId id="442" r:id="rId25"/>
    <p:sldId id="421" r:id="rId26"/>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tice Burcu Gürcihan" initials="HBG"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7212E"/>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81007" autoAdjust="0"/>
  </p:normalViewPr>
  <p:slideViewPr>
    <p:cSldViewPr>
      <p:cViewPr>
        <p:scale>
          <a:sx n="70" d="100"/>
          <a:sy n="70" d="100"/>
        </p:scale>
        <p:origin x="-1524" y="-180"/>
      </p:cViewPr>
      <p:guideLst>
        <p:guide orient="horz" pos="2160"/>
        <p:guide pos="2880"/>
      </p:guideLst>
    </p:cSldViewPr>
  </p:slideViewPr>
  <p:outlineViewPr>
    <p:cViewPr>
      <p:scale>
        <a:sx n="33" d="100"/>
        <a:sy n="33" d="100"/>
      </p:scale>
      <p:origin x="0" y="0"/>
    </p:cViewPr>
  </p:outlineViewPr>
  <p:notesTextViewPr>
    <p:cViewPr>
      <p:scale>
        <a:sx n="1" d="1"/>
        <a:sy n="1" d="1"/>
      </p:scale>
      <p:origin x="0" y="630"/>
    </p:cViewPr>
  </p:notesTextViewPr>
  <p:notesViewPr>
    <p:cSldViewPr>
      <p:cViewPr varScale="1">
        <p:scale>
          <a:sx n="64" d="100"/>
          <a:sy n="64" d="100"/>
        </p:scale>
        <p:origin x="-2964" y="-114"/>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2.xml"/></Relationships>
</file>

<file path=ppt/charts/_rels/chart10.xml.rels><?xml version="1.0" encoding="UTF-8" standalone="yes"?>
<Relationships xmlns="http://schemas.openxmlformats.org/package/2006/relationships"><Relationship Id="rId2" Type="http://schemas.openxmlformats.org/officeDocument/2006/relationships/oleObject" Target="file:///\\Idmsfile1\ape\YAN\RST\ISGUCU\Proje%20Oncu%20Gostergeler\analysis_withHP\forecasting\forecast_results20130815.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D:\Users\appbgta\Desktop\Sunum%20TOBB\Sonuc_single%20equation.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file:///D:\Users\appbgta\Desktop\Sunum%20TOBB\Sonuc_single%20equation.xlsx" TargetMode="External"/><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4.xml"/></Relationships>
</file>

<file path=ppt/charts/_rels/chart4.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5.xml"/></Relationships>
</file>

<file path=ppt/charts/_rels/chart5.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6.xml"/></Relationships>
</file>

<file path=ppt/charts/_rels/chart6.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7.xml"/></Relationships>
</file>

<file path=ppt/charts/_rels/chart7.xml.rels><?xml version="1.0" encoding="UTF-8" standalone="yes"?>
<Relationships xmlns="http://schemas.openxmlformats.org/package/2006/relationships"><Relationship Id="rId2" Type="http://schemas.openxmlformats.org/officeDocument/2006/relationships/oleObject" Target="file:///\\Idmsfile1\ape\YAN\RST\ISGUCU\Proje%20Oncu%20Gostergeler\YAZMA\CBR\Grafik_2.xlsx" TargetMode="External"/><Relationship Id="rId1" Type="http://schemas.openxmlformats.org/officeDocument/2006/relationships/themeOverride" Target="../theme/themeOverride8.xml"/></Relationships>
</file>

<file path=ppt/charts/_rels/chart8.xml.rels><?xml version="1.0" encoding="UTF-8" standalone="yes"?>
<Relationships xmlns="http://schemas.openxmlformats.org/package/2006/relationships"><Relationship Id="rId1" Type="http://schemas.openxmlformats.org/officeDocument/2006/relationships/oleObject" Target="file:///\\Idmsfile1\ape\YAN\RST\ISGUCU\Proje%20Oncu%20Gostergeler\analysis_withHP\forecasting\forecast_results20130815.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Idmsfile1\ape\YAN\RST\ISGUCU\Proje%20Oncu%20Gostergeler\analysis_withHP\forecasting\forecast_results20130815.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a:t>
            </a:r>
            <a:r>
              <a:rPr lang="tr-TR"/>
              <a:t>A</a:t>
            </a:r>
            <a:r>
              <a:rPr lang="en-US"/>
              <a:t>)</a:t>
            </a:r>
          </a:p>
        </c:rich>
      </c:tx>
      <c:layout/>
      <c:overlay val="1"/>
    </c:title>
    <c:autoTitleDeleted val="0"/>
    <c:plotArea>
      <c:layout>
        <c:manualLayout>
          <c:layoutTarget val="inner"/>
          <c:xMode val="edge"/>
          <c:yMode val="edge"/>
          <c:x val="9.9799619875101817E-2"/>
          <c:y val="4.21410294424494E-2"/>
          <c:w val="0.84505832604257791"/>
          <c:h val="0.77831699608977445"/>
        </c:manualLayout>
      </c:layout>
      <c:lineChart>
        <c:grouping val="standard"/>
        <c:varyColors val="0"/>
        <c:ser>
          <c:idx val="1"/>
          <c:order val="0"/>
          <c:tx>
            <c:strRef>
              <c:f>' Grafik (detrended)'!$G$2</c:f>
              <c:strCache>
                <c:ptCount val="1"/>
                <c:pt idx="0">
                  <c:v>OECD-Europe CLI</c:v>
                </c:pt>
              </c:strCache>
            </c:strRef>
          </c:tx>
          <c:spPr>
            <a:ln>
              <a:solidFill>
                <a:schemeClr val="tx1">
                  <a:lumMod val="50000"/>
                  <a:lumOff val="50000"/>
                </a:schemeClr>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(detrended)'!$G$3:$G$900</c:f>
              <c:numCache>
                <c:formatCode>0.00</c:formatCode>
                <c:ptCount val="898"/>
                <c:pt idx="0">
                  <c:v>100.03334800362019</c:v>
                </c:pt>
                <c:pt idx="1">
                  <c:v>99.969406472197889</c:v>
                </c:pt>
                <c:pt idx="2">
                  <c:v>99.900072355873476</c:v>
                </c:pt>
                <c:pt idx="3">
                  <c:v>99.841580876714801</c:v>
                </c:pt>
                <c:pt idx="4">
                  <c:v>99.809193745014014</c:v>
                </c:pt>
                <c:pt idx="5">
                  <c:v>99.815786875667101</c:v>
                </c:pt>
                <c:pt idx="6">
                  <c:v>99.860224880767689</c:v>
                </c:pt>
                <c:pt idx="7">
                  <c:v>99.931832829847394</c:v>
                </c:pt>
                <c:pt idx="8">
                  <c:v>100.02132783048788</c:v>
                </c:pt>
                <c:pt idx="9">
                  <c:v>100.11870594484149</c:v>
                </c:pt>
                <c:pt idx="10">
                  <c:v>100.21871291880085</c:v>
                </c:pt>
                <c:pt idx="11">
                  <c:v>100.31960906333175</c:v>
                </c:pt>
                <c:pt idx="12">
                  <c:v>100.41720079759149</c:v>
                </c:pt>
                <c:pt idx="13">
                  <c:v>100.5092165566938</c:v>
                </c:pt>
                <c:pt idx="14">
                  <c:v>100.59381685437322</c:v>
                </c:pt>
                <c:pt idx="15">
                  <c:v>100.66758600100593</c:v>
                </c:pt>
                <c:pt idx="16">
                  <c:v>100.7296765769439</c:v>
                </c:pt>
                <c:pt idx="17">
                  <c:v>100.78065202962568</c:v>
                </c:pt>
                <c:pt idx="18">
                  <c:v>100.82658403299709</c:v>
                </c:pt>
                <c:pt idx="19">
                  <c:v>100.88013913316681</c:v>
                </c:pt>
                <c:pt idx="20">
                  <c:v>100.94755419754244</c:v>
                </c:pt>
                <c:pt idx="21">
                  <c:v>101.02719558650448</c:v>
                </c:pt>
                <c:pt idx="22">
                  <c:v>101.1140626532665</c:v>
                </c:pt>
                <c:pt idx="23">
                  <c:v>101.19690622841779</c:v>
                </c:pt>
                <c:pt idx="24">
                  <c:v>101.26558056412837</c:v>
                </c:pt>
                <c:pt idx="25">
                  <c:v>101.31848277604341</c:v>
                </c:pt>
                <c:pt idx="26">
                  <c:v>101.35699378240295</c:v>
                </c:pt>
                <c:pt idx="27">
                  <c:v>101.38341970841427</c:v>
                </c:pt>
                <c:pt idx="28">
                  <c:v>101.40140979945777</c:v>
                </c:pt>
                <c:pt idx="29">
                  <c:v>101.4063124598173</c:v>
                </c:pt>
                <c:pt idx="30">
                  <c:v>101.38938495435863</c:v>
                </c:pt>
                <c:pt idx="31">
                  <c:v>101.35143555778625</c:v>
                </c:pt>
                <c:pt idx="32">
                  <c:v>101.29936548684546</c:v>
                </c:pt>
                <c:pt idx="33">
                  <c:v>101.23457327566614</c:v>
                </c:pt>
                <c:pt idx="34">
                  <c:v>101.15728444175579</c:v>
                </c:pt>
                <c:pt idx="35">
                  <c:v>101.06840797033912</c:v>
                </c:pt>
                <c:pt idx="36">
                  <c:v>100.96472556927087</c:v>
                </c:pt>
                <c:pt idx="37">
                  <c:v>100.83730984310584</c:v>
                </c:pt>
                <c:pt idx="38">
                  <c:v>100.67568128614798</c:v>
                </c:pt>
                <c:pt idx="39">
                  <c:v>100.4699931054972</c:v>
                </c:pt>
                <c:pt idx="40">
                  <c:v>100.20638469624312</c:v>
                </c:pt>
                <c:pt idx="41">
                  <c:v>99.868637537797284</c:v>
                </c:pt>
                <c:pt idx="42">
                  <c:v>99.450884534797453</c:v>
                </c:pt>
                <c:pt idx="43">
                  <c:v>98.956752213836211</c:v>
                </c:pt>
                <c:pt idx="44">
                  <c:v>98.400092154012029</c:v>
                </c:pt>
                <c:pt idx="45">
                  <c:v>97.82476958592045</c:v>
                </c:pt>
                <c:pt idx="46">
                  <c:v>97.303193956015861</c:v>
                </c:pt>
                <c:pt idx="47">
                  <c:v>96.904984590298412</c:v>
                </c:pt>
                <c:pt idx="48">
                  <c:v>96.670758311547317</c:v>
                </c:pt>
                <c:pt idx="49">
                  <c:v>96.612078290929006</c:v>
                </c:pt>
                <c:pt idx="50">
                  <c:v>96.729105553613707</c:v>
                </c:pt>
                <c:pt idx="51">
                  <c:v>97.003318606624092</c:v>
                </c:pt>
                <c:pt idx="52">
                  <c:v>97.385849949086818</c:v>
                </c:pt>
                <c:pt idx="53">
                  <c:v>97.823400695442686</c:v>
                </c:pt>
                <c:pt idx="54">
                  <c:v>98.278309313267997</c:v>
                </c:pt>
                <c:pt idx="55">
                  <c:v>98.720132853437789</c:v>
                </c:pt>
                <c:pt idx="56">
                  <c:v>99.127671090804867</c:v>
                </c:pt>
                <c:pt idx="57">
                  <c:v>99.487063841902994</c:v>
                </c:pt>
                <c:pt idx="58">
                  <c:v>99.788854799752571</c:v>
                </c:pt>
                <c:pt idx="59">
                  <c:v>100.03414710948005</c:v>
                </c:pt>
                <c:pt idx="60">
                  <c:v>100.23196386108314</c:v>
                </c:pt>
                <c:pt idx="61">
                  <c:v>100.39037880820899</c:v>
                </c:pt>
                <c:pt idx="62">
                  <c:v>100.5158386572446</c:v>
                </c:pt>
                <c:pt idx="63">
                  <c:v>100.60910308794689</c:v>
                </c:pt>
                <c:pt idx="64">
                  <c:v>100.6743482418992</c:v>
                </c:pt>
                <c:pt idx="65">
                  <c:v>100.72764412477795</c:v>
                </c:pt>
                <c:pt idx="66">
                  <c:v>100.78412260884528</c:v>
                </c:pt>
                <c:pt idx="67">
                  <c:v>100.84835797534731</c:v>
                </c:pt>
                <c:pt idx="68">
                  <c:v>100.91965597219259</c:v>
                </c:pt>
                <c:pt idx="69">
                  <c:v>100.99513986912464</c:v>
                </c:pt>
                <c:pt idx="70">
                  <c:v>101.07015470908966</c:v>
                </c:pt>
                <c:pt idx="71">
                  <c:v>101.13644883430662</c:v>
                </c:pt>
                <c:pt idx="72">
                  <c:v>101.17917654081317</c:v>
                </c:pt>
                <c:pt idx="73">
                  <c:v>101.18355270600426</c:v>
                </c:pt>
                <c:pt idx="74">
                  <c:v>101.14207992179067</c:v>
                </c:pt>
                <c:pt idx="75">
                  <c:v>101.05210280532572</c:v>
                </c:pt>
                <c:pt idx="76">
                  <c:v>100.91493396806882</c:v>
                </c:pt>
                <c:pt idx="77">
                  <c:v>100.73723687535505</c:v>
                </c:pt>
                <c:pt idx="78">
                  <c:v>100.532095583938</c:v>
                </c:pt>
                <c:pt idx="79">
                  <c:v>100.32123393347311</c:v>
                </c:pt>
                <c:pt idx="80">
                  <c:v>100.13080030933412</c:v>
                </c:pt>
                <c:pt idx="81">
                  <c:v>99.980974302770832</c:v>
                </c:pt>
                <c:pt idx="82">
                  <c:v>99.881659387412611</c:v>
                </c:pt>
                <c:pt idx="83">
                  <c:v>99.830061784844816</c:v>
                </c:pt>
                <c:pt idx="84">
                  <c:v>99.811028540399363</c:v>
                </c:pt>
                <c:pt idx="85">
                  <c:v>99.80538838876457</c:v>
                </c:pt>
                <c:pt idx="86">
                  <c:v>99.793225268800725</c:v>
                </c:pt>
                <c:pt idx="87">
                  <c:v>99.762987659419238</c:v>
                </c:pt>
                <c:pt idx="88">
                  <c:v>99.718546178212208</c:v>
                </c:pt>
                <c:pt idx="89">
                  <c:v>99.669963054694193</c:v>
                </c:pt>
                <c:pt idx="90">
                  <c:v>99.625727795181973</c:v>
                </c:pt>
                <c:pt idx="91">
                  <c:v>99.594578125027283</c:v>
                </c:pt>
                <c:pt idx="92">
                  <c:v>99.585265151329565</c:v>
                </c:pt>
                <c:pt idx="93">
                  <c:v>99.605467688096411</c:v>
                </c:pt>
                <c:pt idx="94">
                  <c:v>99.656763149932047</c:v>
                </c:pt>
                <c:pt idx="95">
                  <c:v>99.730886344284627</c:v>
                </c:pt>
                <c:pt idx="96">
                  <c:v>99.817873497167923</c:v>
                </c:pt>
                <c:pt idx="97">
                  <c:v>99.905994259273001</c:v>
                </c:pt>
                <c:pt idx="98">
                  <c:v>99.983011643650386</c:v>
                </c:pt>
              </c:numCache>
            </c:numRef>
          </c:val>
          <c:smooth val="0"/>
        </c:ser>
        <c:ser>
          <c:idx val="2"/>
          <c:order val="1"/>
          <c:tx>
            <c:strRef>
              <c:f>' Grafik (detrended)'!$H$2</c:f>
              <c:strCache>
                <c:ptCount val="1"/>
                <c:pt idx="0">
                  <c:v>OECD CLI</c:v>
                </c:pt>
              </c:strCache>
            </c:strRef>
          </c:tx>
          <c:spPr>
            <a:ln w="19050">
              <a:solidFill>
                <a:schemeClr val="tx1"/>
              </a:solidFill>
              <a:prstDash val="sysDash"/>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(detrended)'!$H$3:$H$900</c:f>
              <c:numCache>
                <c:formatCode>0.00</c:formatCode>
                <c:ptCount val="898"/>
                <c:pt idx="0">
                  <c:v>100.25186864652753</c:v>
                </c:pt>
                <c:pt idx="1">
                  <c:v>100.19675798706585</c:v>
                </c:pt>
                <c:pt idx="2">
                  <c:v>100.13841415852629</c:v>
                </c:pt>
                <c:pt idx="3">
                  <c:v>100.09463864938391</c:v>
                </c:pt>
                <c:pt idx="4">
                  <c:v>100.0817556503652</c:v>
                </c:pt>
                <c:pt idx="5">
                  <c:v>100.10517267006917</c:v>
                </c:pt>
                <c:pt idx="6">
                  <c:v>100.1585636271014</c:v>
                </c:pt>
                <c:pt idx="7">
                  <c:v>100.23298967622966</c:v>
                </c:pt>
                <c:pt idx="8">
                  <c:v>100.32359349363921</c:v>
                </c:pt>
                <c:pt idx="9">
                  <c:v>100.42584867609757</c:v>
                </c:pt>
                <c:pt idx="10">
                  <c:v>100.5311338685939</c:v>
                </c:pt>
                <c:pt idx="11">
                  <c:v>100.6308410764874</c:v>
                </c:pt>
                <c:pt idx="12">
                  <c:v>100.7184196376802</c:v>
                </c:pt>
                <c:pt idx="13">
                  <c:v>100.7891911452157</c:v>
                </c:pt>
                <c:pt idx="14">
                  <c:v>100.83849101876976</c:v>
                </c:pt>
                <c:pt idx="15">
                  <c:v>100.86089371157522</c:v>
                </c:pt>
                <c:pt idx="16">
                  <c:v>100.86013499049672</c:v>
                </c:pt>
                <c:pt idx="17">
                  <c:v>100.85044094645225</c:v>
                </c:pt>
                <c:pt idx="18">
                  <c:v>100.84556249543388</c:v>
                </c:pt>
                <c:pt idx="19">
                  <c:v>100.85918936919377</c:v>
                </c:pt>
                <c:pt idx="20">
                  <c:v>100.89579386261525</c:v>
                </c:pt>
                <c:pt idx="21">
                  <c:v>100.94885623393314</c:v>
                </c:pt>
                <c:pt idx="22">
                  <c:v>101.0109424931306</c:v>
                </c:pt>
                <c:pt idx="23">
                  <c:v>101.07281015383258</c:v>
                </c:pt>
                <c:pt idx="24">
                  <c:v>101.12918654977595</c:v>
                </c:pt>
                <c:pt idx="25">
                  <c:v>101.18449416003082</c:v>
                </c:pt>
                <c:pt idx="26">
                  <c:v>101.23798307808219</c:v>
                </c:pt>
                <c:pt idx="27">
                  <c:v>101.28327367135236</c:v>
                </c:pt>
                <c:pt idx="28">
                  <c:v>101.3142158375821</c:v>
                </c:pt>
                <c:pt idx="29">
                  <c:v>101.32254780454501</c:v>
                </c:pt>
                <c:pt idx="30">
                  <c:v>101.3016883445693</c:v>
                </c:pt>
                <c:pt idx="31">
                  <c:v>101.25220113301484</c:v>
                </c:pt>
                <c:pt idx="32">
                  <c:v>101.18539109943032</c:v>
                </c:pt>
                <c:pt idx="33">
                  <c:v>101.11187413084153</c:v>
                </c:pt>
                <c:pt idx="34">
                  <c:v>101.03426115153734</c:v>
                </c:pt>
                <c:pt idx="35">
                  <c:v>100.95563899215244</c:v>
                </c:pt>
                <c:pt idx="36">
                  <c:v>100.87357758587484</c:v>
                </c:pt>
                <c:pt idx="37">
                  <c:v>100.77497303206734</c:v>
                </c:pt>
                <c:pt idx="38">
                  <c:v>100.65111846431101</c:v>
                </c:pt>
                <c:pt idx="39">
                  <c:v>100.49903994961616</c:v>
                </c:pt>
                <c:pt idx="40">
                  <c:v>100.29233800231091</c:v>
                </c:pt>
                <c:pt idx="41">
                  <c:v>100.0128033415548</c:v>
                </c:pt>
                <c:pt idx="42">
                  <c:v>99.639659676216482</c:v>
                </c:pt>
                <c:pt idx="43">
                  <c:v>99.164031515685423</c:v>
                </c:pt>
                <c:pt idx="44">
                  <c:v>98.594718263289764</c:v>
                </c:pt>
                <c:pt idx="45">
                  <c:v>97.973901786123562</c:v>
                </c:pt>
                <c:pt idx="46">
                  <c:v>97.380518698438095</c:v>
                </c:pt>
                <c:pt idx="47">
                  <c:v>96.895000390252761</c:v>
                </c:pt>
                <c:pt idx="48">
                  <c:v>96.571120410418061</c:v>
                </c:pt>
                <c:pt idx="49">
                  <c:v>96.439195667820144</c:v>
                </c:pt>
                <c:pt idx="50">
                  <c:v>96.510748680702321</c:v>
                </c:pt>
                <c:pt idx="51">
                  <c:v>96.766296322935119</c:v>
                </c:pt>
                <c:pt idx="52">
                  <c:v>97.15103040514532</c:v>
                </c:pt>
                <c:pt idx="53">
                  <c:v>97.603635571142917</c:v>
                </c:pt>
                <c:pt idx="54">
                  <c:v>98.075206495809368</c:v>
                </c:pt>
                <c:pt idx="55">
                  <c:v>98.528861176883453</c:v>
                </c:pt>
                <c:pt idx="56">
                  <c:v>98.942151522171628</c:v>
                </c:pt>
                <c:pt idx="57">
                  <c:v>99.303964575172742</c:v>
                </c:pt>
                <c:pt idx="58">
                  <c:v>99.614002682973322</c:v>
                </c:pt>
                <c:pt idx="59">
                  <c:v>99.879073013688611</c:v>
                </c:pt>
                <c:pt idx="60">
                  <c:v>100.09817946392076</c:v>
                </c:pt>
                <c:pt idx="61">
                  <c:v>100.26559657250144</c:v>
                </c:pt>
                <c:pt idx="62">
                  <c:v>100.38085306030888</c:v>
                </c:pt>
                <c:pt idx="63">
                  <c:v>100.44060558997644</c:v>
                </c:pt>
                <c:pt idx="64">
                  <c:v>100.44946499632519</c:v>
                </c:pt>
                <c:pt idx="65">
                  <c:v>100.43311785359674</c:v>
                </c:pt>
                <c:pt idx="66">
                  <c:v>100.42414563189759</c:v>
                </c:pt>
                <c:pt idx="67">
                  <c:v>100.4403188058043</c:v>
                </c:pt>
                <c:pt idx="68">
                  <c:v>100.48421734412021</c:v>
                </c:pt>
                <c:pt idx="69">
                  <c:v>100.55112808339443</c:v>
                </c:pt>
                <c:pt idx="70">
                  <c:v>100.63356077752937</c:v>
                </c:pt>
                <c:pt idx="71">
                  <c:v>100.71768974985096</c:v>
                </c:pt>
                <c:pt idx="72">
                  <c:v>100.78474378724852</c:v>
                </c:pt>
                <c:pt idx="73">
                  <c:v>100.81381885725831</c:v>
                </c:pt>
                <c:pt idx="74">
                  <c:v>100.78997154097679</c:v>
                </c:pt>
                <c:pt idx="75">
                  <c:v>100.70871229161126</c:v>
                </c:pt>
                <c:pt idx="76">
                  <c:v>100.5794760784558</c:v>
                </c:pt>
                <c:pt idx="77">
                  <c:v>100.4201288927172</c:v>
                </c:pt>
                <c:pt idx="78">
                  <c:v>100.250616696891</c:v>
                </c:pt>
                <c:pt idx="79">
                  <c:v>100.09561638542991</c:v>
                </c:pt>
                <c:pt idx="80">
                  <c:v>99.986522070662986</c:v>
                </c:pt>
                <c:pt idx="81">
                  <c:v>99.94025727408426</c:v>
                </c:pt>
                <c:pt idx="82">
                  <c:v>99.95226911310624</c:v>
                </c:pt>
                <c:pt idx="83">
                  <c:v>100.00452086003608</c:v>
                </c:pt>
                <c:pt idx="84">
                  <c:v>100.06976418135237</c:v>
                </c:pt>
                <c:pt idx="85">
                  <c:v>100.12001921157497</c:v>
                </c:pt>
                <c:pt idx="86">
                  <c:v>100.14007558817089</c:v>
                </c:pt>
                <c:pt idx="87">
                  <c:v>100.12534949739417</c:v>
                </c:pt>
                <c:pt idx="88">
                  <c:v>100.08289537059061</c:v>
                </c:pt>
                <c:pt idx="89">
                  <c:v>100.02909625265832</c:v>
                </c:pt>
                <c:pt idx="90">
                  <c:v>99.982229024979631</c:v>
                </c:pt>
                <c:pt idx="91">
                  <c:v>99.959275008299784</c:v>
                </c:pt>
                <c:pt idx="92">
                  <c:v>99.970426876041458</c:v>
                </c:pt>
                <c:pt idx="93">
                  <c:v>100.01367596966212</c:v>
                </c:pt>
                <c:pt idx="94">
                  <c:v>100.0821582313946</c:v>
                </c:pt>
                <c:pt idx="95">
                  <c:v>100.16634468564764</c:v>
                </c:pt>
                <c:pt idx="96">
                  <c:v>100.25683135379481</c:v>
                </c:pt>
                <c:pt idx="97">
                  <c:v>100.34658240807605</c:v>
                </c:pt>
                <c:pt idx="98">
                  <c:v>100.42614517883302</c:v>
                </c:pt>
              </c:numCache>
            </c:numRef>
          </c:val>
          <c:smooth val="0"/>
        </c:ser>
        <c:ser>
          <c:idx val="3"/>
          <c:order val="2"/>
          <c:tx>
            <c:strRef>
              <c:f>' Grafik (detrended)'!$I$2</c:f>
              <c:strCache>
                <c:ptCount val="1"/>
                <c:pt idx="0">
                  <c:v>USA CLI</c:v>
                </c:pt>
              </c:strCache>
            </c:strRef>
          </c:tx>
          <c:spPr>
            <a:ln w="19050">
              <a:solidFill>
                <a:schemeClr val="tx1"/>
              </a:solidFill>
            </a:ln>
          </c:spPr>
          <c:marker>
            <c:symbol val="x"/>
            <c:size val="3"/>
            <c:spPr>
              <a:noFill/>
              <a:ln>
                <a:solidFill>
                  <a:schemeClr val="tx1"/>
                </a:solidFill>
              </a:ln>
            </c:spPr>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(detrended)'!$I$3:$I$900</c:f>
              <c:numCache>
                <c:formatCode>0.00</c:formatCode>
                <c:ptCount val="898"/>
                <c:pt idx="0">
                  <c:v>100.40242458807238</c:v>
                </c:pt>
                <c:pt idx="1">
                  <c:v>100.35851358009602</c:v>
                </c:pt>
                <c:pt idx="2">
                  <c:v>100.30814825177193</c:v>
                </c:pt>
                <c:pt idx="3">
                  <c:v>100.27518021452363</c:v>
                </c:pt>
                <c:pt idx="4">
                  <c:v>100.27371655033411</c:v>
                </c:pt>
                <c:pt idx="5">
                  <c:v>100.30039128507818</c:v>
                </c:pt>
                <c:pt idx="6">
                  <c:v>100.33888424008713</c:v>
                </c:pt>
                <c:pt idx="7">
                  <c:v>100.3859261781417</c:v>
                </c:pt>
                <c:pt idx="8">
                  <c:v>100.45194915883479</c:v>
                </c:pt>
                <c:pt idx="9">
                  <c:v>100.54318420277986</c:v>
                </c:pt>
                <c:pt idx="10">
                  <c:v>100.64985387500138</c:v>
                </c:pt>
                <c:pt idx="11">
                  <c:v>100.75060951318012</c:v>
                </c:pt>
                <c:pt idx="12">
                  <c:v>100.82783124010935</c:v>
                </c:pt>
                <c:pt idx="13">
                  <c:v>100.87403328027676</c:v>
                </c:pt>
                <c:pt idx="14">
                  <c:v>100.88650568485956</c:v>
                </c:pt>
                <c:pt idx="15">
                  <c:v>100.86606095513615</c:v>
                </c:pt>
                <c:pt idx="16">
                  <c:v>100.8276481753398</c:v>
                </c:pt>
                <c:pt idx="17">
                  <c:v>100.79051236264064</c:v>
                </c:pt>
                <c:pt idx="18">
                  <c:v>100.76745107824455</c:v>
                </c:pt>
                <c:pt idx="19">
                  <c:v>100.76804968195592</c:v>
                </c:pt>
                <c:pt idx="20">
                  <c:v>100.79650407907575</c:v>
                </c:pt>
                <c:pt idx="21">
                  <c:v>100.84469096617727</c:v>
                </c:pt>
                <c:pt idx="22">
                  <c:v>100.90473250622922</c:v>
                </c:pt>
                <c:pt idx="23">
                  <c:v>100.97240139850389</c:v>
                </c:pt>
                <c:pt idx="24">
                  <c:v>101.04403804127328</c:v>
                </c:pt>
                <c:pt idx="25">
                  <c:v>101.12217948747549</c:v>
                </c:pt>
                <c:pt idx="26">
                  <c:v>101.20691283451728</c:v>
                </c:pt>
                <c:pt idx="27">
                  <c:v>101.28626326902541</c:v>
                </c:pt>
                <c:pt idx="28">
                  <c:v>101.34543186368346</c:v>
                </c:pt>
                <c:pt idx="29">
                  <c:v>101.37401493621933</c:v>
                </c:pt>
                <c:pt idx="30">
                  <c:v>101.35952777998172</c:v>
                </c:pt>
                <c:pt idx="31">
                  <c:v>101.30287069157949</c:v>
                </c:pt>
                <c:pt idx="32">
                  <c:v>101.2239102374176</c:v>
                </c:pt>
                <c:pt idx="33">
                  <c:v>101.13925443233127</c:v>
                </c:pt>
                <c:pt idx="34">
                  <c:v>101.05452917928238</c:v>
                </c:pt>
                <c:pt idx="35">
                  <c:v>100.97605536592988</c:v>
                </c:pt>
                <c:pt idx="36">
                  <c:v>100.90823148409805</c:v>
                </c:pt>
                <c:pt idx="37">
                  <c:v>100.84578927153562</c:v>
                </c:pt>
                <c:pt idx="38">
                  <c:v>100.77953804796313</c:v>
                </c:pt>
                <c:pt idx="39">
                  <c:v>100.69781509926905</c:v>
                </c:pt>
                <c:pt idx="40">
                  <c:v>100.57685719791081</c:v>
                </c:pt>
                <c:pt idx="41">
                  <c:v>100.38124144012318</c:v>
                </c:pt>
                <c:pt idx="42">
                  <c:v>100.08015223978295</c:v>
                </c:pt>
                <c:pt idx="43">
                  <c:v>99.655043724379652</c:v>
                </c:pt>
                <c:pt idx="44">
                  <c:v>99.108368164890109</c:v>
                </c:pt>
                <c:pt idx="45">
                  <c:v>98.477946915348369</c:v>
                </c:pt>
                <c:pt idx="46">
                  <c:v>97.84032334854912</c:v>
                </c:pt>
                <c:pt idx="47">
                  <c:v>97.279768535770572</c:v>
                </c:pt>
                <c:pt idx="48">
                  <c:v>96.860139263687401</c:v>
                </c:pt>
                <c:pt idx="49">
                  <c:v>96.622582598169856</c:v>
                </c:pt>
                <c:pt idx="50">
                  <c:v>96.588730198441624</c:v>
                </c:pt>
                <c:pt idx="51">
                  <c:v>96.74966222536645</c:v>
                </c:pt>
                <c:pt idx="52">
                  <c:v>97.053696094853521</c:v>
                </c:pt>
                <c:pt idx="53">
                  <c:v>97.434323356350333</c:v>
                </c:pt>
                <c:pt idx="54">
                  <c:v>97.836996767293513</c:v>
                </c:pt>
                <c:pt idx="55">
                  <c:v>98.228245122433293</c:v>
                </c:pt>
                <c:pt idx="56">
                  <c:v>98.590323120347051</c:v>
                </c:pt>
                <c:pt idx="57">
                  <c:v>98.919310564006409</c:v>
                </c:pt>
                <c:pt idx="58">
                  <c:v>99.223941067776167</c:v>
                </c:pt>
                <c:pt idx="59">
                  <c:v>99.507712764475357</c:v>
                </c:pt>
                <c:pt idx="60">
                  <c:v>99.755734393686168</c:v>
                </c:pt>
                <c:pt idx="61">
                  <c:v>99.943888015146939</c:v>
                </c:pt>
                <c:pt idx="62">
                  <c:v>100.06244612253391</c:v>
                </c:pt>
                <c:pt idx="63">
                  <c:v>100.10533095779864</c:v>
                </c:pt>
                <c:pt idx="64">
                  <c:v>100.07763891143352</c:v>
                </c:pt>
                <c:pt idx="65">
                  <c:v>100.01465612241491</c:v>
                </c:pt>
                <c:pt idx="66">
                  <c:v>99.966061117734228</c:v>
                </c:pt>
                <c:pt idx="67">
                  <c:v>99.959778505328458</c:v>
                </c:pt>
                <c:pt idx="68">
                  <c:v>99.999893692735867</c:v>
                </c:pt>
                <c:pt idx="69">
                  <c:v>100.08161706241077</c:v>
                </c:pt>
                <c:pt idx="70">
                  <c:v>100.19731931122374</c:v>
                </c:pt>
                <c:pt idx="71">
                  <c:v>100.32628413418294</c:v>
                </c:pt>
                <c:pt idx="72">
                  <c:v>100.44056647140472</c:v>
                </c:pt>
                <c:pt idx="73">
                  <c:v>100.51310181401064</c:v>
                </c:pt>
                <c:pt idx="74">
                  <c:v>100.52766880561344</c:v>
                </c:pt>
                <c:pt idx="75">
                  <c:v>100.47696300053256</c:v>
                </c:pt>
                <c:pt idx="76">
                  <c:v>100.37084898239212</c:v>
                </c:pt>
                <c:pt idx="77">
                  <c:v>100.22624544545775</c:v>
                </c:pt>
                <c:pt idx="78">
                  <c:v>100.07091299705364</c:v>
                </c:pt>
                <c:pt idx="79">
                  <c:v>99.945565551314914</c:v>
                </c:pt>
                <c:pt idx="80">
                  <c:v>99.893260631498535</c:v>
                </c:pt>
                <c:pt idx="81">
                  <c:v>99.926834630882823</c:v>
                </c:pt>
                <c:pt idx="82">
                  <c:v>100.03057286443386</c:v>
                </c:pt>
                <c:pt idx="83">
                  <c:v>100.16807970932065</c:v>
                </c:pt>
                <c:pt idx="84">
                  <c:v>100.29640179219921</c:v>
                </c:pt>
                <c:pt idx="85">
                  <c:v>100.38373633352165</c:v>
                </c:pt>
                <c:pt idx="86">
                  <c:v>100.4201696103943</c:v>
                </c:pt>
                <c:pt idx="87">
                  <c:v>100.40896163998327</c:v>
                </c:pt>
                <c:pt idx="88">
                  <c:v>100.36699501600798</c:v>
                </c:pt>
                <c:pt idx="89">
                  <c:v>100.32185986504737</c:v>
                </c:pt>
                <c:pt idx="90">
                  <c:v>100.30037816576539</c:v>
                </c:pt>
                <c:pt idx="91">
                  <c:v>100.31833749287118</c:v>
                </c:pt>
                <c:pt idx="92">
                  <c:v>100.37660507716697</c:v>
                </c:pt>
                <c:pt idx="93">
                  <c:v>100.45648982449367</c:v>
                </c:pt>
                <c:pt idx="94">
                  <c:v>100.53938790792787</c:v>
                </c:pt>
                <c:pt idx="95">
                  <c:v>100.62043756060257</c:v>
                </c:pt>
                <c:pt idx="96">
                  <c:v>100.69658138878277</c:v>
                </c:pt>
                <c:pt idx="97">
                  <c:v>100.76021332252884</c:v>
                </c:pt>
                <c:pt idx="98">
                  <c:v>100.80290398034276</c:v>
                </c:pt>
              </c:numCache>
            </c:numRef>
          </c:val>
          <c:smooth val="0"/>
        </c:ser>
        <c:ser>
          <c:idx val="4"/>
          <c:order val="3"/>
          <c:tx>
            <c:strRef>
              <c:f>' Grafik (detrended)'!$V$2</c:f>
              <c:strCache>
                <c:ptCount val="1"/>
                <c:pt idx="0">
                  <c:v>Non Agricultural Employment/Labor Force </c:v>
                </c:pt>
              </c:strCache>
            </c:strRef>
          </c:tx>
          <c:spPr>
            <a:ln w="19050">
              <a:solidFill>
                <a:srgbClr val="FF0000"/>
              </a:solidFill>
              <a:prstDash val="solid"/>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(detrended)'!$V$3:$V$900</c:f>
              <c:numCache>
                <c:formatCode>General</c:formatCode>
                <c:ptCount val="898"/>
                <c:pt idx="0">
                  <c:v>100.89971908471342</c:v>
                </c:pt>
                <c:pt idx="1">
                  <c:v>100.82497170509291</c:v>
                </c:pt>
                <c:pt idx="2">
                  <c:v>100.683978709519</c:v>
                </c:pt>
                <c:pt idx="3">
                  <c:v>100.36040945825995</c:v>
                </c:pt>
                <c:pt idx="4">
                  <c:v>99.932767648661283</c:v>
                </c:pt>
                <c:pt idx="5">
                  <c:v>99.513989134925112</c:v>
                </c:pt>
                <c:pt idx="6">
                  <c:v>99.576191312374021</c:v>
                </c:pt>
                <c:pt idx="7">
                  <c:v>99.949779977543159</c:v>
                </c:pt>
                <c:pt idx="8">
                  <c:v>99.942781685347342</c:v>
                </c:pt>
                <c:pt idx="9">
                  <c:v>99.447829252888425</c:v>
                </c:pt>
                <c:pt idx="10">
                  <c:v>98.895924062576015</c:v>
                </c:pt>
                <c:pt idx="11">
                  <c:v>99.001150530184219</c:v>
                </c:pt>
                <c:pt idx="12">
                  <c:v>99.446994822592643</c:v>
                </c:pt>
                <c:pt idx="13">
                  <c:v>99.871944426031405</c:v>
                </c:pt>
                <c:pt idx="14">
                  <c:v>100.27700763163512</c:v>
                </c:pt>
                <c:pt idx="15">
                  <c:v>100.5014988046678</c:v>
                </c:pt>
                <c:pt idx="16">
                  <c:v>100.4296536820972</c:v>
                </c:pt>
                <c:pt idx="17">
                  <c:v>100.06652080456699</c:v>
                </c:pt>
                <c:pt idx="18">
                  <c:v>99.888867000063129</c:v>
                </c:pt>
                <c:pt idx="19">
                  <c:v>99.9476022558583</c:v>
                </c:pt>
                <c:pt idx="20">
                  <c:v>100.10201867019902</c:v>
                </c:pt>
                <c:pt idx="21">
                  <c:v>100.2679402894358</c:v>
                </c:pt>
                <c:pt idx="22">
                  <c:v>99.949509578904738</c:v>
                </c:pt>
                <c:pt idx="23">
                  <c:v>99.669499784865806</c:v>
                </c:pt>
                <c:pt idx="24">
                  <c:v>99.806520289251864</c:v>
                </c:pt>
                <c:pt idx="25">
                  <c:v>99.961245632121631</c:v>
                </c:pt>
                <c:pt idx="26">
                  <c:v>100.0653810469715</c:v>
                </c:pt>
                <c:pt idx="27">
                  <c:v>99.785024991290953</c:v>
                </c:pt>
                <c:pt idx="28">
                  <c:v>99.469856980043772</c:v>
                </c:pt>
                <c:pt idx="29">
                  <c:v>99.362825572145368</c:v>
                </c:pt>
                <c:pt idx="30">
                  <c:v>99.551668612684253</c:v>
                </c:pt>
                <c:pt idx="31">
                  <c:v>99.765724547633184</c:v>
                </c:pt>
                <c:pt idx="32">
                  <c:v>99.6374298369809</c:v>
                </c:pt>
                <c:pt idx="33">
                  <c:v>99.573352344374541</c:v>
                </c:pt>
                <c:pt idx="34">
                  <c:v>99.87384480754443</c:v>
                </c:pt>
                <c:pt idx="35">
                  <c:v>100.66628856035997</c:v>
                </c:pt>
                <c:pt idx="36">
                  <c:v>101.11015588327021</c:v>
                </c:pt>
                <c:pt idx="37">
                  <c:v>100.99950302140253</c:v>
                </c:pt>
                <c:pt idx="38">
                  <c:v>101.38341481300405</c:v>
                </c:pt>
                <c:pt idx="39">
                  <c:v>102.17942140945331</c:v>
                </c:pt>
                <c:pt idx="40">
                  <c:v>102.44549307057336</c:v>
                </c:pt>
                <c:pt idx="41">
                  <c:v>102.00640625821205</c:v>
                </c:pt>
                <c:pt idx="42">
                  <c:v>101.90518834219178</c:v>
                </c:pt>
                <c:pt idx="43">
                  <c:v>102.3102613030058</c:v>
                </c:pt>
                <c:pt idx="44">
                  <c:v>102.10621987598385</c:v>
                </c:pt>
                <c:pt idx="45">
                  <c:v>101.57777047809017</c:v>
                </c:pt>
                <c:pt idx="46">
                  <c:v>99.421341957730718</c:v>
                </c:pt>
                <c:pt idx="47">
                  <c:v>98.790391887751781</c:v>
                </c:pt>
                <c:pt idx="48">
                  <c:v>97.894872610539579</c:v>
                </c:pt>
                <c:pt idx="49">
                  <c:v>97.267479870872947</c:v>
                </c:pt>
                <c:pt idx="50">
                  <c:v>96.981327833774088</c:v>
                </c:pt>
                <c:pt idx="51">
                  <c:v>97.080011433990123</c:v>
                </c:pt>
                <c:pt idx="52">
                  <c:v>97.755916611008359</c:v>
                </c:pt>
                <c:pt idx="53">
                  <c:v>98.729858513683851</c:v>
                </c:pt>
                <c:pt idx="54">
                  <c:v>99.202531639641407</c:v>
                </c:pt>
                <c:pt idx="55">
                  <c:v>99.04097895824458</c:v>
                </c:pt>
                <c:pt idx="56">
                  <c:v>99.170466586090214</c:v>
                </c:pt>
                <c:pt idx="57">
                  <c:v>99.734216733268397</c:v>
                </c:pt>
                <c:pt idx="58">
                  <c:v>100.24519849177128</c:v>
                </c:pt>
                <c:pt idx="59">
                  <c:v>100.29023406301924</c:v>
                </c:pt>
                <c:pt idx="60">
                  <c:v>99.89019003909327</c:v>
                </c:pt>
                <c:pt idx="61">
                  <c:v>99.805188307301265</c:v>
                </c:pt>
                <c:pt idx="62">
                  <c:v>99.636844194178479</c:v>
                </c:pt>
                <c:pt idx="63">
                  <c:v>100.98656107568233</c:v>
                </c:pt>
                <c:pt idx="64">
                  <c:v>101.06653660111735</c:v>
                </c:pt>
                <c:pt idx="65">
                  <c:v>101.25432474366683</c:v>
                </c:pt>
                <c:pt idx="66">
                  <c:v>100.75209511720666</c:v>
                </c:pt>
                <c:pt idx="67">
                  <c:v>99.842213707346502</c:v>
                </c:pt>
                <c:pt idx="68">
                  <c:v>99.543396625405862</c:v>
                </c:pt>
                <c:pt idx="69">
                  <c:v>99.716533051416661</c:v>
                </c:pt>
                <c:pt idx="70">
                  <c:v>100.03184565817524</c:v>
                </c:pt>
                <c:pt idx="71">
                  <c:v>100.03401427887293</c:v>
                </c:pt>
                <c:pt idx="72">
                  <c:v>100.14698164591402</c:v>
                </c:pt>
                <c:pt idx="73">
                  <c:v>100.81856420407406</c:v>
                </c:pt>
                <c:pt idx="74">
                  <c:v>100.84473693685017</c:v>
                </c:pt>
                <c:pt idx="75">
                  <c:v>100.32922702510392</c:v>
                </c:pt>
                <c:pt idx="76">
                  <c:v>99.549408192617108</c:v>
                </c:pt>
                <c:pt idx="77">
                  <c:v>99.173482067151426</c:v>
                </c:pt>
                <c:pt idx="78">
                  <c:v>99.402700438281613</c:v>
                </c:pt>
                <c:pt idx="79">
                  <c:v>100.12997011298914</c:v>
                </c:pt>
                <c:pt idx="80">
                  <c:v>100.69836894817456</c:v>
                </c:pt>
                <c:pt idx="81">
                  <c:v>100.45737586567947</c:v>
                </c:pt>
                <c:pt idx="82">
                  <c:v>100.40331527674786</c:v>
                </c:pt>
                <c:pt idx="83">
                  <c:v>100.65007601440657</c:v>
                </c:pt>
                <c:pt idx="84">
                  <c:v>100.84720895032946</c:v>
                </c:pt>
                <c:pt idx="85">
                  <c:v>100.6674799526765</c:v>
                </c:pt>
                <c:pt idx="86">
                  <c:v>100.42567827122686</c:v>
                </c:pt>
                <c:pt idx="87">
                  <c:v>100.52147541494053</c:v>
                </c:pt>
                <c:pt idx="88">
                  <c:v>100.59424975944265</c:v>
                </c:pt>
                <c:pt idx="89">
                  <c:v>100.54091574894493</c:v>
                </c:pt>
                <c:pt idx="90">
                  <c:v>100.17183357936747</c:v>
                </c:pt>
                <c:pt idx="91">
                  <c:v>99.570505904162104</c:v>
                </c:pt>
                <c:pt idx="92">
                  <c:v>99.230470525515031</c:v>
                </c:pt>
                <c:pt idx="93">
                  <c:v>99.329686324376908</c:v>
                </c:pt>
                <c:pt idx="94">
                  <c:v>99.18432517255637</c:v>
                </c:pt>
                <c:pt idx="95">
                  <c:v>99.065994733161702</c:v>
                </c:pt>
                <c:pt idx="96">
                  <c:v>99.45510758988388</c:v>
                </c:pt>
                <c:pt idx="97">
                  <c:v>99.774647422964307</c:v>
                </c:pt>
                <c:pt idx="98">
                  <c:v>99.836674856208845</c:v>
                </c:pt>
              </c:numCache>
            </c:numRef>
          </c:val>
          <c:smooth val="0"/>
        </c:ser>
        <c:ser>
          <c:idx val="0"/>
          <c:order val="4"/>
          <c:tx>
            <c:strRef>
              <c:f>' Grafik (detrended)'!$F$2</c:f>
              <c:strCache>
                <c:ptCount val="1"/>
                <c:pt idx="0">
                  <c:v>German Economic Tendency Index</c:v>
                </c:pt>
              </c:strCache>
            </c:strRef>
          </c:tx>
          <c:spPr>
            <a:ln w="19050">
              <a:solidFill>
                <a:schemeClr val="tx1"/>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(detrended)'!$F$3:$F$900</c:f>
              <c:numCache>
                <c:formatCode>0.00</c:formatCode>
                <c:ptCount val="898"/>
                <c:pt idx="0">
                  <c:v>99.992463952185247</c:v>
                </c:pt>
                <c:pt idx="1">
                  <c:v>99.872245841147674</c:v>
                </c:pt>
                <c:pt idx="2">
                  <c:v>99.768313930586061</c:v>
                </c:pt>
                <c:pt idx="3">
                  <c:v>99.700824463628621</c:v>
                </c:pt>
                <c:pt idx="4">
                  <c:v>99.683853105684747</c:v>
                </c:pt>
                <c:pt idx="5">
                  <c:v>99.720174698523039</c:v>
                </c:pt>
                <c:pt idx="6">
                  <c:v>99.802166585695318</c:v>
                </c:pt>
                <c:pt idx="7">
                  <c:v>99.908445087137977</c:v>
                </c:pt>
                <c:pt idx="8">
                  <c:v>100.03654517604318</c:v>
                </c:pt>
                <c:pt idx="9">
                  <c:v>100.16844578980366</c:v>
                </c:pt>
                <c:pt idx="10">
                  <c:v>100.29554227669823</c:v>
                </c:pt>
                <c:pt idx="11">
                  <c:v>100.41488121599154</c:v>
                </c:pt>
                <c:pt idx="12">
                  <c:v>100.52102193403555</c:v>
                </c:pt>
                <c:pt idx="13">
                  <c:v>100.60866317293105</c:v>
                </c:pt>
                <c:pt idx="14">
                  <c:v>100.67856624419609</c:v>
                </c:pt>
                <c:pt idx="15">
                  <c:v>100.72957308026749</c:v>
                </c:pt>
                <c:pt idx="16">
                  <c:v>100.76430389169195</c:v>
                </c:pt>
                <c:pt idx="17">
                  <c:v>100.79049443936307</c:v>
                </c:pt>
                <c:pt idx="18">
                  <c:v>100.80992952933298</c:v>
                </c:pt>
                <c:pt idx="19">
                  <c:v>100.83078145789105</c:v>
                </c:pt>
                <c:pt idx="20">
                  <c:v>100.85926207455495</c:v>
                </c:pt>
                <c:pt idx="21">
                  <c:v>100.89184599630994</c:v>
                </c:pt>
                <c:pt idx="22">
                  <c:v>100.92368869645843</c:v>
                </c:pt>
                <c:pt idx="23">
                  <c:v>100.94542119410171</c:v>
                </c:pt>
                <c:pt idx="24">
                  <c:v>100.95184513966311</c:v>
                </c:pt>
                <c:pt idx="25">
                  <c:v>100.94911145929014</c:v>
                </c:pt>
                <c:pt idx="26">
                  <c:v>100.94536089468964</c:v>
                </c:pt>
                <c:pt idx="27">
                  <c:v>100.94261538168459</c:v>
                </c:pt>
                <c:pt idx="28">
                  <c:v>100.93655489131842</c:v>
                </c:pt>
                <c:pt idx="29">
                  <c:v>100.91711982775831</c:v>
                </c:pt>
                <c:pt idx="30">
                  <c:v>100.87847625220564</c:v>
                </c:pt>
                <c:pt idx="31">
                  <c:v>100.8316652985484</c:v>
                </c:pt>
                <c:pt idx="32">
                  <c:v>100.7901232057184</c:v>
                </c:pt>
                <c:pt idx="33">
                  <c:v>100.75881940708925</c:v>
                </c:pt>
                <c:pt idx="34">
                  <c:v>100.73223827931285</c:v>
                </c:pt>
                <c:pt idx="35">
                  <c:v>100.69886965563587</c:v>
                </c:pt>
                <c:pt idx="36">
                  <c:v>100.65407089351186</c:v>
                </c:pt>
                <c:pt idx="37">
                  <c:v>100.59376734026807</c:v>
                </c:pt>
                <c:pt idx="38">
                  <c:v>100.50462540006203</c:v>
                </c:pt>
                <c:pt idx="39">
                  <c:v>100.37136061425089</c:v>
                </c:pt>
                <c:pt idx="40">
                  <c:v>100.17454806339454</c:v>
                </c:pt>
                <c:pt idx="41">
                  <c:v>99.885597950454269</c:v>
                </c:pt>
                <c:pt idx="42">
                  <c:v>99.492943102151912</c:v>
                </c:pt>
                <c:pt idx="43">
                  <c:v>98.997444595992434</c:v>
                </c:pt>
                <c:pt idx="44">
                  <c:v>98.419159601773288</c:v>
                </c:pt>
                <c:pt idx="45">
                  <c:v>97.808557286418704</c:v>
                </c:pt>
                <c:pt idx="46">
                  <c:v>97.24005652127039</c:v>
                </c:pt>
                <c:pt idx="47">
                  <c:v>96.795069203210247</c:v>
                </c:pt>
                <c:pt idx="48">
                  <c:v>96.53402274420398</c:v>
                </c:pt>
                <c:pt idx="49">
                  <c:v>96.469168052769447</c:v>
                </c:pt>
                <c:pt idx="50">
                  <c:v>96.60001589465999</c:v>
                </c:pt>
                <c:pt idx="51">
                  <c:v>96.898194247843279</c:v>
                </c:pt>
                <c:pt idx="52">
                  <c:v>97.315739347503509</c:v>
                </c:pt>
                <c:pt idx="53">
                  <c:v>97.79792827832155</c:v>
                </c:pt>
                <c:pt idx="54">
                  <c:v>98.292634895069753</c:v>
                </c:pt>
                <c:pt idx="55">
                  <c:v>98.755553846538831</c:v>
                </c:pt>
                <c:pt idx="56">
                  <c:v>99.160273758993299</c:v>
                </c:pt>
                <c:pt idx="57">
                  <c:v>99.505255574359879</c:v>
                </c:pt>
                <c:pt idx="58">
                  <c:v>99.803504049093917</c:v>
                </c:pt>
                <c:pt idx="59">
                  <c:v>100.06871044238655</c:v>
                </c:pt>
                <c:pt idx="60">
                  <c:v>100.31550075746556</c:v>
                </c:pt>
                <c:pt idx="61">
                  <c:v>100.55047001640924</c:v>
                </c:pt>
                <c:pt idx="62">
                  <c:v>100.77191354370495</c:v>
                </c:pt>
                <c:pt idx="63">
                  <c:v>100.96340241815108</c:v>
                </c:pt>
                <c:pt idx="64">
                  <c:v>101.107614753612</c:v>
                </c:pt>
                <c:pt idx="65">
                  <c:v>101.20710113220906</c:v>
                </c:pt>
                <c:pt idx="66">
                  <c:v>101.27303880674785</c:v>
                </c:pt>
                <c:pt idx="67">
                  <c:v>101.31981906063882</c:v>
                </c:pt>
                <c:pt idx="68">
                  <c:v>101.36395992098234</c:v>
                </c:pt>
                <c:pt idx="69">
                  <c:v>101.41574673885417</c:v>
                </c:pt>
                <c:pt idx="70">
                  <c:v>101.47559342141837</c:v>
                </c:pt>
                <c:pt idx="71">
                  <c:v>101.53494428411783</c:v>
                </c:pt>
                <c:pt idx="72">
                  <c:v>101.57544118576274</c:v>
                </c:pt>
                <c:pt idx="73">
                  <c:v>101.57470224433597</c:v>
                </c:pt>
                <c:pt idx="74">
                  <c:v>101.51981518017695</c:v>
                </c:pt>
                <c:pt idx="75">
                  <c:v>101.40260469543473</c:v>
                </c:pt>
                <c:pt idx="76">
                  <c:v>101.22080053895299</c:v>
                </c:pt>
                <c:pt idx="77">
                  <c:v>100.98037125608279</c:v>
                </c:pt>
                <c:pt idx="78">
                  <c:v>100.70155332939551</c:v>
                </c:pt>
                <c:pt idx="79">
                  <c:v>100.42101127755691</c:v>
                </c:pt>
                <c:pt idx="80">
                  <c:v>100.17921616852003</c:v>
                </c:pt>
                <c:pt idx="81">
                  <c:v>100.00441491109467</c:v>
                </c:pt>
                <c:pt idx="82">
                  <c:v>99.90481904602666</c:v>
                </c:pt>
                <c:pt idx="83">
                  <c:v>99.875505275531637</c:v>
                </c:pt>
                <c:pt idx="84">
                  <c:v>99.885786349645102</c:v>
                </c:pt>
                <c:pt idx="85">
                  <c:v>99.896425781867535</c:v>
                </c:pt>
                <c:pt idx="86">
                  <c:v>99.878588282649773</c:v>
                </c:pt>
                <c:pt idx="87">
                  <c:v>99.815185100358391</c:v>
                </c:pt>
                <c:pt idx="88">
                  <c:v>99.707238601989914</c:v>
                </c:pt>
                <c:pt idx="89">
                  <c:v>99.569372942743982</c:v>
                </c:pt>
                <c:pt idx="90">
                  <c:v>99.429924987926768</c:v>
                </c:pt>
                <c:pt idx="91">
                  <c:v>99.323593256202969</c:v>
                </c:pt>
                <c:pt idx="92">
                  <c:v>99.275362576978722</c:v>
                </c:pt>
                <c:pt idx="93">
                  <c:v>99.299964328142806</c:v>
                </c:pt>
                <c:pt idx="94">
                  <c:v>99.394368832941609</c:v>
                </c:pt>
                <c:pt idx="95">
                  <c:v>99.531110838707249</c:v>
                </c:pt>
                <c:pt idx="96">
                  <c:v>99.680518987717051</c:v>
                </c:pt>
                <c:pt idx="97">
                  <c:v>99.813092723550682</c:v>
                </c:pt>
                <c:pt idx="98">
                  <c:v>99.90855028104464</c:v>
                </c:pt>
              </c:numCache>
            </c:numRef>
          </c:val>
          <c:smooth val="0"/>
        </c:ser>
        <c:dLbls>
          <c:showLegendKey val="0"/>
          <c:showVal val="0"/>
          <c:showCatName val="0"/>
          <c:showSerName val="0"/>
          <c:showPercent val="0"/>
          <c:showBubbleSize val="0"/>
        </c:dLbls>
        <c:marker val="1"/>
        <c:smooth val="0"/>
        <c:axId val="80766464"/>
        <c:axId val="80768000"/>
      </c:lineChart>
      <c:dateAx>
        <c:axId val="80766464"/>
        <c:scaling>
          <c:orientation val="minMax"/>
          <c:min val="38412"/>
        </c:scaling>
        <c:delete val="0"/>
        <c:axPos val="b"/>
        <c:numFmt formatCode="mmyy" sourceLinked="0"/>
        <c:majorTickMark val="none"/>
        <c:minorTickMark val="none"/>
        <c:tickLblPos val="nextTo"/>
        <c:txPr>
          <a:bodyPr rot="-5400000" vert="horz"/>
          <a:lstStyle/>
          <a:p>
            <a:pPr>
              <a:defRPr/>
            </a:pPr>
            <a:endParaRPr lang="tr-TR"/>
          </a:p>
        </c:txPr>
        <c:crossAx val="80768000"/>
        <c:crosses val="autoZero"/>
        <c:auto val="1"/>
        <c:lblOffset val="100"/>
        <c:baseTimeUnit val="months"/>
        <c:majorUnit val="6"/>
        <c:majorTimeUnit val="months"/>
        <c:minorUnit val="5"/>
        <c:minorTimeUnit val="days"/>
      </c:dateAx>
      <c:valAx>
        <c:axId val="80768000"/>
        <c:scaling>
          <c:orientation val="minMax"/>
          <c:min val="90"/>
        </c:scaling>
        <c:delete val="0"/>
        <c:axPos val="l"/>
        <c:numFmt formatCode="0" sourceLinked="0"/>
        <c:majorTickMark val="out"/>
        <c:minorTickMark val="none"/>
        <c:tickLblPos val="nextTo"/>
        <c:txPr>
          <a:bodyPr rot="0" vert="horz"/>
          <a:lstStyle/>
          <a:p>
            <a:pPr>
              <a:defRPr/>
            </a:pPr>
            <a:endParaRPr lang="tr-TR"/>
          </a:p>
        </c:txPr>
        <c:crossAx val="80766464"/>
        <c:crosses val="autoZero"/>
        <c:crossBetween val="between"/>
      </c:valAx>
      <c:spPr>
        <a:noFill/>
        <a:ln w="25400">
          <a:noFill/>
        </a:ln>
      </c:spPr>
    </c:plotArea>
    <c:legend>
      <c:legendPos val="b"/>
      <c:layout>
        <c:manualLayout>
          <c:xMode val="edge"/>
          <c:yMode val="edge"/>
          <c:x val="0.10740133619661178"/>
          <c:y val="0.5441249682499365"/>
          <c:w val="0.75169740387226125"/>
          <c:h val="0.23831892964598933"/>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1"/>
          <c:order val="1"/>
          <c:tx>
            <c:strRef>
              <c:f>performance_graphs!$L$2</c:f>
              <c:strCache>
                <c:ptCount val="1"/>
                <c:pt idx="0">
                  <c:v>GC-II</c:v>
                </c:pt>
              </c:strCache>
            </c:strRef>
          </c:tx>
          <c:spPr>
            <a:solidFill>
              <a:schemeClr val="accent1">
                <a:lumMod val="60000"/>
                <a:lumOff val="40000"/>
              </a:schemeClr>
            </a:solidFill>
          </c:spPr>
          <c:invertIfNegative val="0"/>
          <c:cat>
            <c:strRef>
              <c:f>performance_graphs!$J$5:$J$17</c:f>
              <c:strCache>
                <c:ptCount val="13"/>
                <c:pt idx="0">
                  <c:v>t-6</c:v>
                </c:pt>
                <c:pt idx="1">
                  <c:v>t-5</c:v>
                </c:pt>
                <c:pt idx="2">
                  <c:v>t-4</c:v>
                </c:pt>
                <c:pt idx="3">
                  <c:v>t-3</c:v>
                </c:pt>
                <c:pt idx="4">
                  <c:v>t-2</c:v>
                </c:pt>
                <c:pt idx="5">
                  <c:v>t-1</c:v>
                </c:pt>
                <c:pt idx="6">
                  <c:v>t</c:v>
                </c:pt>
                <c:pt idx="7">
                  <c:v>t+1</c:v>
                </c:pt>
                <c:pt idx="8">
                  <c:v>t+2</c:v>
                </c:pt>
                <c:pt idx="9">
                  <c:v>t+3</c:v>
                </c:pt>
                <c:pt idx="10">
                  <c:v>t+4</c:v>
                </c:pt>
                <c:pt idx="11">
                  <c:v>t+5</c:v>
                </c:pt>
                <c:pt idx="12">
                  <c:v>t+6</c:v>
                </c:pt>
              </c:strCache>
            </c:strRef>
          </c:cat>
          <c:val>
            <c:numRef>
              <c:f>performance_graphs!$L$5:$L$17</c:f>
              <c:numCache>
                <c:formatCode>0.00</c:formatCode>
                <c:ptCount val="13"/>
                <c:pt idx="0">
                  <c:v>0.3568525109694895</c:v>
                </c:pt>
                <c:pt idx="1">
                  <c:v>0.50650650087511295</c:v>
                </c:pt>
                <c:pt idx="2">
                  <c:v>0.64499562976174207</c:v>
                </c:pt>
                <c:pt idx="3">
                  <c:v>0.75589648019074684</c:v>
                </c:pt>
                <c:pt idx="4">
                  <c:v>0.79076585007853595</c:v>
                </c:pt>
                <c:pt idx="5">
                  <c:v>0.75364728396757852</c:v>
                </c:pt>
                <c:pt idx="6">
                  <c:v>0.62251410181138711</c:v>
                </c:pt>
                <c:pt idx="7">
                  <c:v>0.4166568781502914</c:v>
                </c:pt>
                <c:pt idx="8">
                  <c:v>0.1689803386664662</c:v>
                </c:pt>
                <c:pt idx="9">
                  <c:v>-6.7754593751404635E-2</c:v>
                </c:pt>
                <c:pt idx="10">
                  <c:v>-0.27067769970723138</c:v>
                </c:pt>
                <c:pt idx="11">
                  <c:v>-0.4414303265003009</c:v>
                </c:pt>
                <c:pt idx="12">
                  <c:v>-0.53922865131537123</c:v>
                </c:pt>
              </c:numCache>
            </c:numRef>
          </c:val>
        </c:ser>
        <c:ser>
          <c:idx val="3"/>
          <c:order val="3"/>
          <c:tx>
            <c:strRef>
              <c:f>performance_graphs!$N$2</c:f>
              <c:strCache>
                <c:ptCount val="1"/>
                <c:pt idx="0">
                  <c:v>Corr-II</c:v>
                </c:pt>
              </c:strCache>
            </c:strRef>
          </c:tx>
          <c:spPr>
            <a:solidFill>
              <a:schemeClr val="bg1">
                <a:lumMod val="75000"/>
              </a:schemeClr>
            </a:solidFill>
          </c:spPr>
          <c:invertIfNegative val="0"/>
          <c:cat>
            <c:strRef>
              <c:f>performance_graphs!$J$5:$J$17</c:f>
              <c:strCache>
                <c:ptCount val="13"/>
                <c:pt idx="0">
                  <c:v>t-6</c:v>
                </c:pt>
                <c:pt idx="1">
                  <c:v>t-5</c:v>
                </c:pt>
                <c:pt idx="2">
                  <c:v>t-4</c:v>
                </c:pt>
                <c:pt idx="3">
                  <c:v>t-3</c:v>
                </c:pt>
                <c:pt idx="4">
                  <c:v>t-2</c:v>
                </c:pt>
                <c:pt idx="5">
                  <c:v>t-1</c:v>
                </c:pt>
                <c:pt idx="6">
                  <c:v>t</c:v>
                </c:pt>
                <c:pt idx="7">
                  <c:v>t+1</c:v>
                </c:pt>
                <c:pt idx="8">
                  <c:v>t+2</c:v>
                </c:pt>
                <c:pt idx="9">
                  <c:v>t+3</c:v>
                </c:pt>
                <c:pt idx="10">
                  <c:v>t+4</c:v>
                </c:pt>
                <c:pt idx="11">
                  <c:v>t+5</c:v>
                </c:pt>
                <c:pt idx="12">
                  <c:v>t+6</c:v>
                </c:pt>
              </c:strCache>
            </c:strRef>
          </c:cat>
          <c:val>
            <c:numRef>
              <c:f>performance_graphs!$N$5:$N$17</c:f>
              <c:numCache>
                <c:formatCode>0.00</c:formatCode>
                <c:ptCount val="13"/>
                <c:pt idx="0">
                  <c:v>0.36314155462719117</c:v>
                </c:pt>
                <c:pt idx="1">
                  <c:v>0.5048094846213691</c:v>
                </c:pt>
                <c:pt idx="2">
                  <c:v>0.63260275352244799</c:v>
                </c:pt>
                <c:pt idx="3">
                  <c:v>0.73610591050995533</c:v>
                </c:pt>
                <c:pt idx="4">
                  <c:v>0.78811452473949473</c:v>
                </c:pt>
                <c:pt idx="5">
                  <c:v>0.77665281568676081</c:v>
                </c:pt>
                <c:pt idx="6">
                  <c:v>0.68360703003731427</c:v>
                </c:pt>
                <c:pt idx="7">
                  <c:v>0.51507680533468825</c:v>
                </c:pt>
                <c:pt idx="8">
                  <c:v>0.29853429561212397</c:v>
                </c:pt>
                <c:pt idx="9">
                  <c:v>8.2203814194288835E-2</c:v>
                </c:pt>
                <c:pt idx="10">
                  <c:v>-0.10798516501634819</c:v>
                </c:pt>
                <c:pt idx="11">
                  <c:v>-0.27252991887444844</c:v>
                </c:pt>
                <c:pt idx="12">
                  <c:v>-0.40366683093696665</c:v>
                </c:pt>
              </c:numCache>
            </c:numRef>
          </c:val>
        </c:ser>
        <c:ser>
          <c:idx val="4"/>
          <c:order val="4"/>
          <c:tx>
            <c:strRef>
              <c:f>performance_graphs!$O$2</c:f>
              <c:strCache>
                <c:ptCount val="1"/>
                <c:pt idx="0">
                  <c:v>TP</c:v>
                </c:pt>
              </c:strCache>
            </c:strRef>
          </c:tx>
          <c:spPr>
            <a:solidFill>
              <a:schemeClr val="accent2">
                <a:lumMod val="75000"/>
              </a:schemeClr>
            </a:solidFill>
          </c:spPr>
          <c:invertIfNegative val="0"/>
          <c:cat>
            <c:strRef>
              <c:f>performance_graphs!$J$5:$J$17</c:f>
              <c:strCache>
                <c:ptCount val="13"/>
                <c:pt idx="0">
                  <c:v>t-6</c:v>
                </c:pt>
                <c:pt idx="1">
                  <c:v>t-5</c:v>
                </c:pt>
                <c:pt idx="2">
                  <c:v>t-4</c:v>
                </c:pt>
                <c:pt idx="3">
                  <c:v>t-3</c:v>
                </c:pt>
                <c:pt idx="4">
                  <c:v>t-2</c:v>
                </c:pt>
                <c:pt idx="5">
                  <c:v>t-1</c:v>
                </c:pt>
                <c:pt idx="6">
                  <c:v>t</c:v>
                </c:pt>
                <c:pt idx="7">
                  <c:v>t+1</c:v>
                </c:pt>
                <c:pt idx="8">
                  <c:v>t+2</c:v>
                </c:pt>
                <c:pt idx="9">
                  <c:v>t+3</c:v>
                </c:pt>
                <c:pt idx="10">
                  <c:v>t+4</c:v>
                </c:pt>
                <c:pt idx="11">
                  <c:v>t+5</c:v>
                </c:pt>
                <c:pt idx="12">
                  <c:v>t+6</c:v>
                </c:pt>
              </c:strCache>
            </c:strRef>
          </c:cat>
          <c:val>
            <c:numRef>
              <c:f>performance_graphs!$O$5:$O$17</c:f>
              <c:numCache>
                <c:formatCode>0.00</c:formatCode>
                <c:ptCount val="13"/>
                <c:pt idx="0">
                  <c:v>0.30606352113487489</c:v>
                </c:pt>
                <c:pt idx="1">
                  <c:v>0.44757095204092734</c:v>
                </c:pt>
                <c:pt idx="2">
                  <c:v>0.56945651333486913</c:v>
                </c:pt>
                <c:pt idx="3">
                  <c:v>0.70329259133752942</c:v>
                </c:pt>
                <c:pt idx="4">
                  <c:v>0.81086626394894368</c:v>
                </c:pt>
                <c:pt idx="5">
                  <c:v>0.85502638575065726</c:v>
                </c:pt>
                <c:pt idx="6">
                  <c:v>0.79397989758432719</c:v>
                </c:pt>
                <c:pt idx="7">
                  <c:v>0.6329851087128946</c:v>
                </c:pt>
                <c:pt idx="8">
                  <c:v>0.42221943647584642</c:v>
                </c:pt>
                <c:pt idx="9">
                  <c:v>0.20116536694812925</c:v>
                </c:pt>
                <c:pt idx="10">
                  <c:v>-6.9584484547457895E-3</c:v>
                </c:pt>
                <c:pt idx="11">
                  <c:v>-0.2084765588076454</c:v>
                </c:pt>
                <c:pt idx="12">
                  <c:v>-0.38852869636219112</c:v>
                </c:pt>
              </c:numCache>
            </c:numRef>
          </c:val>
        </c:ser>
        <c:dLbls>
          <c:showLegendKey val="0"/>
          <c:showVal val="0"/>
          <c:showCatName val="0"/>
          <c:showSerName val="0"/>
          <c:showPercent val="0"/>
          <c:showBubbleSize val="0"/>
        </c:dLbls>
        <c:gapWidth val="150"/>
        <c:axId val="79602048"/>
        <c:axId val="79603584"/>
      </c:barChart>
      <c:lineChart>
        <c:grouping val="standard"/>
        <c:varyColors val="0"/>
        <c:ser>
          <c:idx val="0"/>
          <c:order val="0"/>
          <c:tx>
            <c:strRef>
              <c:f>performance_graphs!$K$2</c:f>
              <c:strCache>
                <c:ptCount val="1"/>
                <c:pt idx="0">
                  <c:v>GC-I</c:v>
                </c:pt>
              </c:strCache>
            </c:strRef>
          </c:tx>
          <c:spPr>
            <a:ln>
              <a:solidFill>
                <a:schemeClr val="accent2">
                  <a:lumMod val="40000"/>
                  <a:lumOff val="60000"/>
                </a:schemeClr>
              </a:solidFill>
              <a:prstDash val="solid"/>
            </a:ln>
          </c:spPr>
          <c:marker>
            <c:symbol val="none"/>
          </c:marker>
          <c:cat>
            <c:strRef>
              <c:f>performance_graphs!$J$5:$J$17</c:f>
              <c:strCache>
                <c:ptCount val="13"/>
                <c:pt idx="0">
                  <c:v>t-6</c:v>
                </c:pt>
                <c:pt idx="1">
                  <c:v>t-5</c:v>
                </c:pt>
                <c:pt idx="2">
                  <c:v>t-4</c:v>
                </c:pt>
                <c:pt idx="3">
                  <c:v>t-3</c:v>
                </c:pt>
                <c:pt idx="4">
                  <c:v>t-2</c:v>
                </c:pt>
                <c:pt idx="5">
                  <c:v>t-1</c:v>
                </c:pt>
                <c:pt idx="6">
                  <c:v>t</c:v>
                </c:pt>
                <c:pt idx="7">
                  <c:v>t+1</c:v>
                </c:pt>
                <c:pt idx="8">
                  <c:v>t+2</c:v>
                </c:pt>
                <c:pt idx="9">
                  <c:v>t+3</c:v>
                </c:pt>
                <c:pt idx="10">
                  <c:v>t+4</c:v>
                </c:pt>
                <c:pt idx="11">
                  <c:v>t+5</c:v>
                </c:pt>
                <c:pt idx="12">
                  <c:v>t+6</c:v>
                </c:pt>
              </c:strCache>
            </c:strRef>
          </c:cat>
          <c:val>
            <c:numRef>
              <c:f>performance_graphs!$K$5:$K$17</c:f>
              <c:numCache>
                <c:formatCode>0.00</c:formatCode>
                <c:ptCount val="13"/>
                <c:pt idx="0">
                  <c:v>0.39214173827931359</c:v>
                </c:pt>
                <c:pt idx="1">
                  <c:v>0.52360598872592456</c:v>
                </c:pt>
                <c:pt idx="2">
                  <c:v>0.64456848677574563</c:v>
                </c:pt>
                <c:pt idx="3">
                  <c:v>0.74048188596879438</c:v>
                </c:pt>
                <c:pt idx="4">
                  <c:v>0.77580673002201483</c:v>
                </c:pt>
                <c:pt idx="5">
                  <c:v>0.74977239918213745</c:v>
                </c:pt>
                <c:pt idx="6">
                  <c:v>0.6404947824842222</c:v>
                </c:pt>
                <c:pt idx="7">
                  <c:v>0.46255193352790097</c:v>
                </c:pt>
                <c:pt idx="8">
                  <c:v>0.24856884259578521</c:v>
                </c:pt>
                <c:pt idx="9">
                  <c:v>3.7901180906792731E-2</c:v>
                </c:pt>
                <c:pt idx="10">
                  <c:v>-0.15245914756333467</c:v>
                </c:pt>
                <c:pt idx="11">
                  <c:v>-0.32353808865325051</c:v>
                </c:pt>
                <c:pt idx="12">
                  <c:v>-0.44318375068421501</c:v>
                </c:pt>
              </c:numCache>
            </c:numRef>
          </c:val>
          <c:smooth val="0"/>
        </c:ser>
        <c:ser>
          <c:idx val="2"/>
          <c:order val="2"/>
          <c:tx>
            <c:strRef>
              <c:f>performance_graphs!$M$2</c:f>
              <c:strCache>
                <c:ptCount val="1"/>
                <c:pt idx="0">
                  <c:v>Corr-I</c:v>
                </c:pt>
              </c:strCache>
            </c:strRef>
          </c:tx>
          <c:spPr>
            <a:ln>
              <a:solidFill>
                <a:schemeClr val="accent1">
                  <a:lumMod val="60000"/>
                  <a:lumOff val="40000"/>
                </a:schemeClr>
              </a:solidFill>
            </a:ln>
          </c:spPr>
          <c:marker>
            <c:symbol val="none"/>
          </c:marker>
          <c:cat>
            <c:strRef>
              <c:f>performance_graphs!$J$5:$J$17</c:f>
              <c:strCache>
                <c:ptCount val="13"/>
                <c:pt idx="0">
                  <c:v>t-6</c:v>
                </c:pt>
                <c:pt idx="1">
                  <c:v>t-5</c:v>
                </c:pt>
                <c:pt idx="2">
                  <c:v>t-4</c:v>
                </c:pt>
                <c:pt idx="3">
                  <c:v>t-3</c:v>
                </c:pt>
                <c:pt idx="4">
                  <c:v>t-2</c:v>
                </c:pt>
                <c:pt idx="5">
                  <c:v>t-1</c:v>
                </c:pt>
                <c:pt idx="6">
                  <c:v>t</c:v>
                </c:pt>
                <c:pt idx="7">
                  <c:v>t+1</c:v>
                </c:pt>
                <c:pt idx="8">
                  <c:v>t+2</c:v>
                </c:pt>
                <c:pt idx="9">
                  <c:v>t+3</c:v>
                </c:pt>
                <c:pt idx="10">
                  <c:v>t+4</c:v>
                </c:pt>
                <c:pt idx="11">
                  <c:v>t+5</c:v>
                </c:pt>
                <c:pt idx="12">
                  <c:v>t+6</c:v>
                </c:pt>
              </c:strCache>
            </c:strRef>
          </c:cat>
          <c:val>
            <c:numRef>
              <c:f>performance_graphs!$M$5:$M$17</c:f>
              <c:numCache>
                <c:formatCode>0.00</c:formatCode>
                <c:ptCount val="13"/>
                <c:pt idx="0">
                  <c:v>0.26193754501245786</c:v>
                </c:pt>
                <c:pt idx="1">
                  <c:v>0.41884924492252179</c:v>
                </c:pt>
                <c:pt idx="2">
                  <c:v>0.56939023796797306</c:v>
                </c:pt>
                <c:pt idx="3">
                  <c:v>0.70819745717511839</c:v>
                </c:pt>
                <c:pt idx="4">
                  <c:v>0.80253491217051443</c:v>
                </c:pt>
                <c:pt idx="5">
                  <c:v>0.83797866314168701</c:v>
                </c:pt>
                <c:pt idx="6">
                  <c:v>0.785684392975741</c:v>
                </c:pt>
                <c:pt idx="7">
                  <c:v>0.63316220819336866</c:v>
                </c:pt>
                <c:pt idx="8">
                  <c:v>0.42290697258455673</c:v>
                </c:pt>
                <c:pt idx="9">
                  <c:v>0.19784600695717194</c:v>
                </c:pt>
                <c:pt idx="10">
                  <c:v>-5.0078310096324423E-3</c:v>
                </c:pt>
                <c:pt idx="11">
                  <c:v>-0.18843693234464615</c:v>
                </c:pt>
                <c:pt idx="12">
                  <c:v>-0.3427052071079244</c:v>
                </c:pt>
              </c:numCache>
            </c:numRef>
          </c:val>
          <c:smooth val="0"/>
        </c:ser>
        <c:dLbls>
          <c:showLegendKey val="0"/>
          <c:showVal val="0"/>
          <c:showCatName val="0"/>
          <c:showSerName val="0"/>
          <c:showPercent val="0"/>
          <c:showBubbleSize val="0"/>
        </c:dLbls>
        <c:marker val="1"/>
        <c:smooth val="0"/>
        <c:axId val="79602048"/>
        <c:axId val="79603584"/>
      </c:lineChart>
      <c:catAx>
        <c:axId val="79602048"/>
        <c:scaling>
          <c:orientation val="minMax"/>
        </c:scaling>
        <c:delete val="0"/>
        <c:axPos val="b"/>
        <c:majorGridlines>
          <c:spPr>
            <a:ln w="1270">
              <a:solidFill>
                <a:schemeClr val="tx1">
                  <a:tint val="75000"/>
                  <a:shade val="95000"/>
                  <a:satMod val="105000"/>
                  <a:alpha val="33000"/>
                </a:schemeClr>
              </a:solidFill>
              <a:prstDash val="sysDash"/>
            </a:ln>
          </c:spPr>
        </c:majorGridlines>
        <c:numFmt formatCode="General" sourceLinked="0"/>
        <c:majorTickMark val="out"/>
        <c:minorTickMark val="none"/>
        <c:tickLblPos val="low"/>
        <c:txPr>
          <a:bodyPr rot="-5400000" vert="horz"/>
          <a:lstStyle/>
          <a:p>
            <a:pPr>
              <a:defRPr/>
            </a:pPr>
            <a:endParaRPr lang="tr-TR"/>
          </a:p>
        </c:txPr>
        <c:crossAx val="79603584"/>
        <c:crosses val="autoZero"/>
        <c:auto val="1"/>
        <c:lblAlgn val="ctr"/>
        <c:lblOffset val="100"/>
        <c:noMultiLvlLbl val="0"/>
      </c:catAx>
      <c:valAx>
        <c:axId val="79603584"/>
        <c:scaling>
          <c:orientation val="minMax"/>
          <c:max val="0.9"/>
          <c:min val="-0.5"/>
        </c:scaling>
        <c:delete val="0"/>
        <c:axPos val="l"/>
        <c:numFmt formatCode="0.00" sourceLinked="1"/>
        <c:majorTickMark val="out"/>
        <c:minorTickMark val="none"/>
        <c:tickLblPos val="nextTo"/>
        <c:crossAx val="79602048"/>
        <c:crosses val="autoZero"/>
        <c:crossBetween val="between"/>
      </c:valAx>
      <c:spPr>
        <a:noFill/>
      </c:spPr>
    </c:plotArea>
    <c:legend>
      <c:legendPos val="b"/>
      <c:layout/>
      <c:overlay val="0"/>
    </c:legend>
    <c:plotVisOnly val="1"/>
    <c:dispBlanksAs val="gap"/>
    <c:showDLblsOverMax val="0"/>
  </c:chart>
  <c:spPr>
    <a:noFill/>
    <a:ln>
      <a:noFill/>
    </a:ln>
  </c:spPr>
  <c:txPr>
    <a:bodyPr/>
    <a:lstStyle/>
    <a:p>
      <a:pPr>
        <a:defRPr sz="1200">
          <a:latin typeface="Arial" panose="020B0604020202020204" pitchFamily="34" charset="0"/>
          <a:cs typeface="Arial" panose="020B0604020202020204" pitchFamily="34" charset="0"/>
        </a:defRPr>
      </a:pPr>
      <a:endParaRPr lang="tr-TR"/>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4779500859956012E-2"/>
          <c:y val="5.3153884344065865E-2"/>
          <c:w val="0.86507896527097305"/>
          <c:h val="0.82691003512253303"/>
        </c:manualLayout>
      </c:layout>
      <c:lineChart>
        <c:grouping val="standard"/>
        <c:varyColors val="0"/>
        <c:ser>
          <c:idx val="0"/>
          <c:order val="0"/>
          <c:tx>
            <c:strRef>
              <c:f>'Sheet1 (2)'!$B$61</c:f>
              <c:strCache>
                <c:ptCount val="1"/>
                <c:pt idx="0">
                  <c:v>Baz</c:v>
                </c:pt>
              </c:strCache>
            </c:strRef>
          </c:tx>
          <c:marker>
            <c:symbol val="none"/>
          </c:marker>
          <c:cat>
            <c:strRef>
              <c:f>'Sheet1 (2)'!$C$2:$J$2</c:f>
              <c:strCache>
                <c:ptCount val="8"/>
                <c:pt idx="0">
                  <c:v>2012q1</c:v>
                </c:pt>
                <c:pt idx="1">
                  <c:v>2012q2</c:v>
                </c:pt>
                <c:pt idx="2">
                  <c:v>2012q3</c:v>
                </c:pt>
                <c:pt idx="3">
                  <c:v>2012q4</c:v>
                </c:pt>
                <c:pt idx="4">
                  <c:v>2013q1</c:v>
                </c:pt>
                <c:pt idx="5">
                  <c:v>2013q2</c:v>
                </c:pt>
                <c:pt idx="6">
                  <c:v>2013q3</c:v>
                </c:pt>
                <c:pt idx="7">
                  <c:v>2013q4</c:v>
                </c:pt>
              </c:strCache>
            </c:strRef>
          </c:cat>
          <c:val>
            <c:numRef>
              <c:f>'Sheet1 (2)'!$C$61:$J$61</c:f>
              <c:numCache>
                <c:formatCode>0.000</c:formatCode>
                <c:ptCount val="8"/>
                <c:pt idx="0">
                  <c:v>3.8674088763337465E-2</c:v>
                </c:pt>
                <c:pt idx="1">
                  <c:v>2.3360170691278733E-3</c:v>
                </c:pt>
                <c:pt idx="2">
                  <c:v>5.375199111974311E-2</c:v>
                </c:pt>
                <c:pt idx="3">
                  <c:v>5.9178454924221642E-2</c:v>
                </c:pt>
                <c:pt idx="4">
                  <c:v>9.7959509359456104E-2</c:v>
                </c:pt>
                <c:pt idx="5">
                  <c:v>0.13371805901607339</c:v>
                </c:pt>
                <c:pt idx="6">
                  <c:v>0.23616643755455713</c:v>
                </c:pt>
                <c:pt idx="7">
                  <c:v>0.2980375234780529</c:v>
                </c:pt>
              </c:numCache>
            </c:numRef>
          </c:val>
          <c:smooth val="0"/>
        </c:ser>
        <c:ser>
          <c:idx val="1"/>
          <c:order val="1"/>
          <c:tx>
            <c:strRef>
              <c:f>'Sheet1 (2)'!$B$63</c:f>
              <c:strCache>
                <c:ptCount val="1"/>
                <c:pt idx="0">
                  <c:v>TP</c:v>
                </c:pt>
              </c:strCache>
            </c:strRef>
          </c:tx>
          <c:marker>
            <c:symbol val="none"/>
          </c:marker>
          <c:cat>
            <c:strRef>
              <c:f>'Sheet1 (2)'!$C$2:$J$2</c:f>
              <c:strCache>
                <c:ptCount val="8"/>
                <c:pt idx="0">
                  <c:v>2012q1</c:v>
                </c:pt>
                <c:pt idx="1">
                  <c:v>2012q2</c:v>
                </c:pt>
                <c:pt idx="2">
                  <c:v>2012q3</c:v>
                </c:pt>
                <c:pt idx="3">
                  <c:v>2012q4</c:v>
                </c:pt>
                <c:pt idx="4">
                  <c:v>2013q1</c:v>
                </c:pt>
                <c:pt idx="5">
                  <c:v>2013q2</c:v>
                </c:pt>
                <c:pt idx="6">
                  <c:v>2013q3</c:v>
                </c:pt>
                <c:pt idx="7">
                  <c:v>2013q4</c:v>
                </c:pt>
              </c:strCache>
            </c:strRef>
          </c:cat>
          <c:val>
            <c:numRef>
              <c:f>'Sheet1 (2)'!$C$63:$J$63</c:f>
              <c:numCache>
                <c:formatCode>0.000</c:formatCode>
                <c:ptCount val="8"/>
                <c:pt idx="0">
                  <c:v>1.0366524291067333E-3</c:v>
                </c:pt>
                <c:pt idx="1">
                  <c:v>4.0985558610422681E-3</c:v>
                </c:pt>
                <c:pt idx="2">
                  <c:v>1.1030499127131503E-3</c:v>
                </c:pt>
                <c:pt idx="3">
                  <c:v>0.13800160815246679</c:v>
                </c:pt>
                <c:pt idx="4">
                  <c:v>4.5937186101622077E-2</c:v>
                </c:pt>
                <c:pt idx="5">
                  <c:v>9.9262446168414762E-4</c:v>
                </c:pt>
                <c:pt idx="6">
                  <c:v>0.1645829645048813</c:v>
                </c:pt>
                <c:pt idx="7">
                  <c:v>0.22543692225907719</c:v>
                </c:pt>
              </c:numCache>
            </c:numRef>
          </c:val>
          <c:smooth val="0"/>
        </c:ser>
        <c:dLbls>
          <c:showLegendKey val="0"/>
          <c:showVal val="0"/>
          <c:showCatName val="0"/>
          <c:showSerName val="0"/>
          <c:showPercent val="0"/>
          <c:showBubbleSize val="0"/>
        </c:dLbls>
        <c:marker val="1"/>
        <c:smooth val="0"/>
        <c:axId val="86536960"/>
        <c:axId val="86538496"/>
      </c:lineChart>
      <c:catAx>
        <c:axId val="86536960"/>
        <c:scaling>
          <c:orientation val="minMax"/>
        </c:scaling>
        <c:delete val="0"/>
        <c:axPos val="b"/>
        <c:majorTickMark val="out"/>
        <c:minorTickMark val="none"/>
        <c:tickLblPos val="nextTo"/>
        <c:crossAx val="86538496"/>
        <c:crosses val="autoZero"/>
        <c:auto val="1"/>
        <c:lblAlgn val="ctr"/>
        <c:lblOffset val="100"/>
        <c:noMultiLvlLbl val="0"/>
      </c:catAx>
      <c:valAx>
        <c:axId val="86538496"/>
        <c:scaling>
          <c:orientation val="minMax"/>
        </c:scaling>
        <c:delete val="0"/>
        <c:axPos val="l"/>
        <c:numFmt formatCode="0.00" sourceLinked="0"/>
        <c:majorTickMark val="out"/>
        <c:minorTickMark val="none"/>
        <c:tickLblPos val="nextTo"/>
        <c:crossAx val="86536960"/>
        <c:crosses val="autoZero"/>
        <c:crossBetween val="between"/>
      </c:valAx>
      <c:spPr>
        <a:noFill/>
      </c:spPr>
    </c:plotArea>
    <c:legend>
      <c:legendPos val="r"/>
      <c:layout>
        <c:manualLayout>
          <c:xMode val="edge"/>
          <c:yMode val="edge"/>
          <c:x val="0.1902092589496937"/>
          <c:y val="9.7105099948208928E-2"/>
          <c:w val="0.35222625403603763"/>
          <c:h val="0.20201632392569452"/>
        </c:manualLayout>
      </c:layout>
      <c:overlay val="0"/>
    </c:legend>
    <c:plotVisOnly val="1"/>
    <c:dispBlanksAs val="gap"/>
    <c:showDLblsOverMax val="0"/>
  </c:chart>
  <c:spPr>
    <a:noFill/>
    <a:ln>
      <a:noFill/>
    </a:ln>
  </c:sp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5541180029076286E-2"/>
          <c:y val="5.1400554097404488E-2"/>
          <c:w val="0.87719735776522356"/>
          <c:h val="0.68458183919746951"/>
        </c:manualLayout>
      </c:layout>
      <c:barChart>
        <c:barDir val="col"/>
        <c:grouping val="clustered"/>
        <c:varyColors val="0"/>
        <c:ser>
          <c:idx val="0"/>
          <c:order val="0"/>
          <c:invertIfNegative val="0"/>
          <c:dPt>
            <c:idx val="3"/>
            <c:invertIfNegative val="0"/>
            <c:bubble3D val="0"/>
            <c:spPr>
              <a:solidFill>
                <a:schemeClr val="accent6">
                  <a:lumMod val="75000"/>
                </a:schemeClr>
              </a:solidFill>
            </c:spPr>
          </c:dPt>
          <c:dLbls>
            <c:dLbl>
              <c:idx val="3"/>
              <c:layout/>
              <c:showLegendKey val="0"/>
              <c:showVal val="1"/>
              <c:showCatName val="0"/>
              <c:showSerName val="0"/>
              <c:showPercent val="0"/>
              <c:showBubbleSize val="0"/>
            </c:dLbl>
            <c:dLbl>
              <c:idx val="5"/>
              <c:layout/>
              <c:showLegendKey val="0"/>
              <c:showVal val="1"/>
              <c:showCatName val="0"/>
              <c:showSerName val="0"/>
              <c:showPercent val="0"/>
              <c:showBubbleSize val="0"/>
            </c:dLbl>
            <c:numFmt formatCode="#,##0.00" sourceLinked="0"/>
            <c:showLegendKey val="0"/>
            <c:showVal val="0"/>
            <c:showCatName val="0"/>
            <c:showSerName val="0"/>
            <c:showPercent val="0"/>
            <c:showBubbleSize val="0"/>
          </c:dLbls>
          <c:cat>
            <c:multiLvlStrRef>
              <c:f>'Sheet1 (2)'!$A$58:$B$69</c:f>
              <c:multiLvlStrCache>
                <c:ptCount val="11"/>
                <c:lvl>
                  <c:pt idx="0">
                    <c:v>Ort.</c:v>
                  </c:pt>
                  <c:pt idx="1">
                    <c:v>Medyan </c:v>
                  </c:pt>
                  <c:pt idx="2">
                    <c:v>Ağır. Ort.</c:v>
                  </c:pt>
                  <c:pt idx="3">
                    <c:v>Baz</c:v>
                  </c:pt>
                  <c:pt idx="4">
                    <c:v>En iyi 10 </c:v>
                  </c:pt>
                  <c:pt idx="5">
                    <c:v>TP</c:v>
                  </c:pt>
                  <c:pt idx="6">
                    <c:v>GC 1</c:v>
                  </c:pt>
                  <c:pt idx="7">
                    <c:v>GC 2</c:v>
                  </c:pt>
                  <c:pt idx="8">
                    <c:v>Corr 1</c:v>
                  </c:pt>
                  <c:pt idx="9">
                    <c:v>Corr 2</c:v>
                  </c:pt>
                  <c:pt idx="10">
                    <c:v>ort LI</c:v>
                  </c:pt>
                </c:lvl>
                <c:lvl>
                  <c:pt idx="5">
                    <c:v>Bileşik Endeksler</c:v>
                  </c:pt>
                </c:lvl>
              </c:multiLvlStrCache>
            </c:multiLvlStrRef>
          </c:cat>
          <c:val>
            <c:numRef>
              <c:f>'Sheet1 (2)'!$J$58:$J$69</c:f>
              <c:numCache>
                <c:formatCode>0.000</c:formatCode>
                <c:ptCount val="11"/>
                <c:pt idx="0">
                  <c:v>0.30874591455322303</c:v>
                </c:pt>
                <c:pt idx="1">
                  <c:v>0.30849600574104574</c:v>
                </c:pt>
                <c:pt idx="2">
                  <c:v>0.3052143467428084</c:v>
                </c:pt>
                <c:pt idx="3">
                  <c:v>0.2980375234780529</c:v>
                </c:pt>
                <c:pt idx="4">
                  <c:v>0.26635492914458031</c:v>
                </c:pt>
                <c:pt idx="5">
                  <c:v>0.22543692225907719</c:v>
                </c:pt>
                <c:pt idx="6">
                  <c:v>0.37324279099657914</c:v>
                </c:pt>
                <c:pt idx="7">
                  <c:v>0.35745881924816586</c:v>
                </c:pt>
                <c:pt idx="8">
                  <c:v>0.31675429061597693</c:v>
                </c:pt>
                <c:pt idx="9">
                  <c:v>0.31157745189951008</c:v>
                </c:pt>
                <c:pt idx="10">
                  <c:v>0.27309028887447789</c:v>
                </c:pt>
              </c:numCache>
            </c:numRef>
          </c:val>
        </c:ser>
        <c:dLbls>
          <c:showLegendKey val="0"/>
          <c:showVal val="0"/>
          <c:showCatName val="0"/>
          <c:showSerName val="0"/>
          <c:showPercent val="0"/>
          <c:showBubbleSize val="0"/>
        </c:dLbls>
        <c:gapWidth val="150"/>
        <c:axId val="86563840"/>
        <c:axId val="98775808"/>
      </c:barChart>
      <c:catAx>
        <c:axId val="86563840"/>
        <c:scaling>
          <c:orientation val="minMax"/>
        </c:scaling>
        <c:delete val="0"/>
        <c:axPos val="b"/>
        <c:majorTickMark val="out"/>
        <c:minorTickMark val="none"/>
        <c:tickLblPos val="nextTo"/>
        <c:crossAx val="98775808"/>
        <c:crosses val="autoZero"/>
        <c:auto val="1"/>
        <c:lblAlgn val="ctr"/>
        <c:lblOffset val="100"/>
        <c:noMultiLvlLbl val="0"/>
      </c:catAx>
      <c:valAx>
        <c:axId val="98775808"/>
        <c:scaling>
          <c:orientation val="minMax"/>
        </c:scaling>
        <c:delete val="0"/>
        <c:axPos val="l"/>
        <c:numFmt formatCode="0.00" sourceLinked="0"/>
        <c:majorTickMark val="out"/>
        <c:minorTickMark val="none"/>
        <c:tickLblPos val="nextTo"/>
        <c:crossAx val="86563840"/>
        <c:crosses val="autoZero"/>
        <c:crossBetween val="between"/>
      </c:valAx>
      <c:spPr>
        <a:noFill/>
      </c:spPr>
    </c:plotArea>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a:t>
            </a:r>
            <a:r>
              <a:rPr lang="tr-TR"/>
              <a:t>B</a:t>
            </a:r>
            <a:r>
              <a:rPr lang="en-US"/>
              <a:t>)</a:t>
            </a:r>
          </a:p>
        </c:rich>
      </c:tx>
      <c:layout/>
      <c:overlay val="1"/>
    </c:title>
    <c:autoTitleDeleted val="0"/>
    <c:plotArea>
      <c:layout>
        <c:manualLayout>
          <c:layoutTarget val="inner"/>
          <c:xMode val="edge"/>
          <c:yMode val="edge"/>
          <c:x val="8.9364051715757759E-2"/>
          <c:y val="2.4284308211473562E-2"/>
          <c:w val="0.84505832604257791"/>
          <c:h val="0.77708943760756477"/>
        </c:manualLayout>
      </c:layout>
      <c:lineChart>
        <c:grouping val="standard"/>
        <c:varyColors val="0"/>
        <c:ser>
          <c:idx val="0"/>
          <c:order val="0"/>
          <c:tx>
            <c:strRef>
              <c:f>' Grafik (detrended)'!$N$2</c:f>
              <c:strCache>
                <c:ptCount val="1"/>
                <c:pt idx="0">
                  <c:v>Non-weighted EP</c:v>
                </c:pt>
              </c:strCache>
            </c:strRef>
          </c:tx>
          <c:spPr>
            <a:ln>
              <a:solidFill>
                <a:schemeClr val="bg1">
                  <a:lumMod val="50000"/>
                </a:schemeClr>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(detrended)'!$N$3:$N$90</c:f>
              <c:numCache>
                <c:formatCode>General</c:formatCode>
                <c:ptCount val="88"/>
                <c:pt idx="0">
                  <c:v>100.86281896262643</c:v>
                </c:pt>
                <c:pt idx="1">
                  <c:v>100.41857750556765</c:v>
                </c:pt>
                <c:pt idx="2">
                  <c:v>99.904590891932727</c:v>
                </c:pt>
                <c:pt idx="3">
                  <c:v>99.521479902475335</c:v>
                </c:pt>
                <c:pt idx="4">
                  <c:v>99.242107504111544</c:v>
                </c:pt>
                <c:pt idx="5">
                  <c:v>99.252570223922234</c:v>
                </c:pt>
                <c:pt idx="6">
                  <c:v>99.774991463366405</c:v>
                </c:pt>
                <c:pt idx="7">
                  <c:v>100.09118068191162</c:v>
                </c:pt>
                <c:pt idx="8">
                  <c:v>100.00502707237898</c:v>
                </c:pt>
                <c:pt idx="9">
                  <c:v>100.20104495743135</c:v>
                </c:pt>
                <c:pt idx="10">
                  <c:v>100.32037278643509</c:v>
                </c:pt>
                <c:pt idx="11">
                  <c:v>100.14727149107097</c:v>
                </c:pt>
                <c:pt idx="12">
                  <c:v>100.11207093005574</c:v>
                </c:pt>
                <c:pt idx="13">
                  <c:v>99.942655760998989</c:v>
                </c:pt>
                <c:pt idx="14">
                  <c:v>99.629542113070343</c:v>
                </c:pt>
                <c:pt idx="15">
                  <c:v>99.450667831838516</c:v>
                </c:pt>
                <c:pt idx="16">
                  <c:v>99.379149740620036</c:v>
                </c:pt>
                <c:pt idx="17">
                  <c:v>99.59870726937983</c:v>
                </c:pt>
                <c:pt idx="18">
                  <c:v>99.614835591661603</c:v>
                </c:pt>
                <c:pt idx="19">
                  <c:v>99.295461353418418</c:v>
                </c:pt>
                <c:pt idx="20">
                  <c:v>99.171304089836724</c:v>
                </c:pt>
                <c:pt idx="21">
                  <c:v>99.070226759232384</c:v>
                </c:pt>
                <c:pt idx="22">
                  <c:v>99.180202171819545</c:v>
                </c:pt>
                <c:pt idx="23">
                  <c:v>99.8697415051777</c:v>
                </c:pt>
                <c:pt idx="24">
                  <c:v>100.60567848985676</c:v>
                </c:pt>
                <c:pt idx="25">
                  <c:v>100.93616538767054</c:v>
                </c:pt>
                <c:pt idx="26">
                  <c:v>101.09881324281505</c:v>
                </c:pt>
                <c:pt idx="27">
                  <c:v>101.06263212488285</c:v>
                </c:pt>
                <c:pt idx="28">
                  <c:v>100.72963085215059</c:v>
                </c:pt>
                <c:pt idx="29">
                  <c:v>100.24412575060586</c:v>
                </c:pt>
                <c:pt idx="30">
                  <c:v>100.14974062882094</c:v>
                </c:pt>
                <c:pt idx="31">
                  <c:v>100.60397435394199</c:v>
                </c:pt>
                <c:pt idx="32">
                  <c:v>100.83465088448661</c:v>
                </c:pt>
                <c:pt idx="33">
                  <c:v>100.69336909625173</c:v>
                </c:pt>
                <c:pt idx="34">
                  <c:v>100.51404672196607</c:v>
                </c:pt>
                <c:pt idx="35">
                  <c:v>100.44237616376897</c:v>
                </c:pt>
                <c:pt idx="36">
                  <c:v>100.46766744182356</c:v>
                </c:pt>
                <c:pt idx="37">
                  <c:v>100.40691301522153</c:v>
                </c:pt>
                <c:pt idx="38">
                  <c:v>100.32179526636529</c:v>
                </c:pt>
                <c:pt idx="39">
                  <c:v>100.43533763224781</c:v>
                </c:pt>
                <c:pt idx="40">
                  <c:v>100.66389698809384</c:v>
                </c:pt>
                <c:pt idx="41">
                  <c:v>100.83245332875205</c:v>
                </c:pt>
                <c:pt idx="42">
                  <c:v>100.90824065715832</c:v>
                </c:pt>
                <c:pt idx="43">
                  <c:v>100.8862108954024</c:v>
                </c:pt>
                <c:pt idx="44">
                  <c:v>100.86479470676545</c:v>
                </c:pt>
                <c:pt idx="45">
                  <c:v>98.199808015991422</c:v>
                </c:pt>
                <c:pt idx="46">
                  <c:v>97.526444600674225</c:v>
                </c:pt>
                <c:pt idx="47">
                  <c:v>96.871096342026036</c:v>
                </c:pt>
                <c:pt idx="48">
                  <c:v>96.601417181574675</c:v>
                </c:pt>
                <c:pt idx="49">
                  <c:v>96.66365057954944</c:v>
                </c:pt>
                <c:pt idx="50">
                  <c:v>96.710837118241258</c:v>
                </c:pt>
                <c:pt idx="51">
                  <c:v>100.26983216236393</c:v>
                </c:pt>
                <c:pt idx="52">
                  <c:v>100.93258505527126</c:v>
                </c:pt>
                <c:pt idx="53">
                  <c:v>101.23974102351191</c:v>
                </c:pt>
                <c:pt idx="54">
                  <c:v>100.94662996803758</c:v>
                </c:pt>
                <c:pt idx="55">
                  <c:v>100.70001328731171</c:v>
                </c:pt>
                <c:pt idx="56">
                  <c:v>100.61779537947426</c:v>
                </c:pt>
                <c:pt idx="57">
                  <c:v>100.44960457000585</c:v>
                </c:pt>
                <c:pt idx="58">
                  <c:v>100.27009744022068</c:v>
                </c:pt>
                <c:pt idx="59">
                  <c:v>100.31573817222039</c:v>
                </c:pt>
                <c:pt idx="60">
                  <c:v>100.49337531494039</c:v>
                </c:pt>
                <c:pt idx="61">
                  <c:v>100.65794309812047</c:v>
                </c:pt>
                <c:pt idx="62">
                  <c:v>100.83708883301547</c:v>
                </c:pt>
                <c:pt idx="63">
                  <c:v>100.87387240189852</c:v>
                </c:pt>
                <c:pt idx="64">
                  <c:v>100.49818684417251</c:v>
                </c:pt>
                <c:pt idx="65">
                  <c:v>100.0263598903643</c:v>
                </c:pt>
                <c:pt idx="66">
                  <c:v>99.946873569302582</c:v>
                </c:pt>
                <c:pt idx="67">
                  <c:v>100.05705112494451</c:v>
                </c:pt>
                <c:pt idx="68">
                  <c:v>100.17390962718873</c:v>
                </c:pt>
                <c:pt idx="69">
                  <c:v>100.31714870333317</c:v>
                </c:pt>
                <c:pt idx="70">
                  <c:v>100.35814953411666</c:v>
                </c:pt>
                <c:pt idx="71">
                  <c:v>100.29471384182511</c:v>
                </c:pt>
                <c:pt idx="72">
                  <c:v>100.16595234854988</c:v>
                </c:pt>
                <c:pt idx="73">
                  <c:v>99.939726996984874</c:v>
                </c:pt>
                <c:pt idx="74">
                  <c:v>99.766093640122236</c:v>
                </c:pt>
                <c:pt idx="75">
                  <c:v>99.723580819147799</c:v>
                </c:pt>
                <c:pt idx="76">
                  <c:v>99.810063940295393</c:v>
                </c:pt>
                <c:pt idx="77">
                  <c:v>99.947835291652964</c:v>
                </c:pt>
                <c:pt idx="78">
                  <c:v>99.857301111328937</c:v>
                </c:pt>
                <c:pt idx="79">
                  <c:v>99.809771824641373</c:v>
                </c:pt>
                <c:pt idx="80">
                  <c:v>99.951781941000661</c:v>
                </c:pt>
                <c:pt idx="81">
                  <c:v>99.947705894812444</c:v>
                </c:pt>
                <c:pt idx="82">
                  <c:v>99.879656388434924</c:v>
                </c:pt>
                <c:pt idx="83">
                  <c:v>99.783717805688781</c:v>
                </c:pt>
                <c:pt idx="84">
                  <c:v>99.735572385077077</c:v>
                </c:pt>
                <c:pt idx="85">
                  <c:v>99.927214716185546</c:v>
                </c:pt>
                <c:pt idx="86">
                  <c:v>100.15073946945557</c:v>
                </c:pt>
                <c:pt idx="87">
                  <c:v>100.13942460546883</c:v>
                </c:pt>
              </c:numCache>
            </c:numRef>
          </c:val>
          <c:smooth val="0"/>
        </c:ser>
        <c:ser>
          <c:idx val="1"/>
          <c:order val="1"/>
          <c:tx>
            <c:strRef>
              <c:f>' Grafik (detrended)'!$O$2</c:f>
              <c:strCache>
                <c:ptCount val="1"/>
                <c:pt idx="0">
                  <c:v>Non-weighted EE</c:v>
                </c:pt>
              </c:strCache>
            </c:strRef>
          </c:tx>
          <c:spPr>
            <a:ln w="19050">
              <a:solidFill>
                <a:schemeClr val="tx1"/>
              </a:solidFill>
              <a:prstDash val="sysDash"/>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(detrended)'!$O$3:$O$900</c:f>
              <c:numCache>
                <c:formatCode>General</c:formatCode>
                <c:ptCount val="898"/>
                <c:pt idx="0">
                  <c:v>100.53297136636053</c:v>
                </c:pt>
                <c:pt idx="1">
                  <c:v>100.26696336488415</c:v>
                </c:pt>
                <c:pt idx="2">
                  <c:v>99.64805104932671</c:v>
                </c:pt>
                <c:pt idx="3">
                  <c:v>99.334607797902038</c:v>
                </c:pt>
                <c:pt idx="4">
                  <c:v>99.293958670548847</c:v>
                </c:pt>
                <c:pt idx="5">
                  <c:v>99.426165718820073</c:v>
                </c:pt>
                <c:pt idx="6">
                  <c:v>99.504844206500294</c:v>
                </c:pt>
                <c:pt idx="7">
                  <c:v>99.727005547360918</c:v>
                </c:pt>
                <c:pt idx="8">
                  <c:v>100.1756619147876</c:v>
                </c:pt>
                <c:pt idx="9">
                  <c:v>100.45589390993844</c:v>
                </c:pt>
                <c:pt idx="10">
                  <c:v>100.87595494889065</c:v>
                </c:pt>
                <c:pt idx="11">
                  <c:v>100.75444891196247</c:v>
                </c:pt>
                <c:pt idx="12">
                  <c:v>100.15182308764703</c:v>
                </c:pt>
                <c:pt idx="13">
                  <c:v>99.854981544988689</c:v>
                </c:pt>
                <c:pt idx="14">
                  <c:v>99.815888678086125</c:v>
                </c:pt>
                <c:pt idx="15">
                  <c:v>99.685151815187467</c:v>
                </c:pt>
                <c:pt idx="16">
                  <c:v>99.490152537737529</c:v>
                </c:pt>
                <c:pt idx="17">
                  <c:v>99.496879679894988</c:v>
                </c:pt>
                <c:pt idx="18">
                  <c:v>99.428002778199485</c:v>
                </c:pt>
                <c:pt idx="19">
                  <c:v>99.531468523329266</c:v>
                </c:pt>
                <c:pt idx="20">
                  <c:v>99.517445887154196</c:v>
                </c:pt>
                <c:pt idx="21">
                  <c:v>99.443212960038437</c:v>
                </c:pt>
                <c:pt idx="22">
                  <c:v>99.988022892413312</c:v>
                </c:pt>
                <c:pt idx="23">
                  <c:v>100.39238918583446</c:v>
                </c:pt>
                <c:pt idx="24">
                  <c:v>100.41035947844347</c:v>
                </c:pt>
                <c:pt idx="25">
                  <c:v>100.46027954827986</c:v>
                </c:pt>
                <c:pt idx="26">
                  <c:v>100.4824469178205</c:v>
                </c:pt>
                <c:pt idx="27">
                  <c:v>100.39468342536357</c:v>
                </c:pt>
                <c:pt idx="28">
                  <c:v>100.18790074962097</c:v>
                </c:pt>
                <c:pt idx="29">
                  <c:v>100.00877978562715</c:v>
                </c:pt>
                <c:pt idx="30">
                  <c:v>100.14387050374201</c:v>
                </c:pt>
                <c:pt idx="31">
                  <c:v>100.43635956418142</c:v>
                </c:pt>
                <c:pt idx="32">
                  <c:v>100.50722352917104</c:v>
                </c:pt>
                <c:pt idx="33">
                  <c:v>100.38389662853747</c:v>
                </c:pt>
                <c:pt idx="34">
                  <c:v>100.25214916269027</c:v>
                </c:pt>
                <c:pt idx="35">
                  <c:v>100.34290011191435</c:v>
                </c:pt>
                <c:pt idx="36">
                  <c:v>100.54748485707609</c:v>
                </c:pt>
                <c:pt idx="37">
                  <c:v>100.69535620920512</c:v>
                </c:pt>
                <c:pt idx="38">
                  <c:v>100.78412293315043</c:v>
                </c:pt>
                <c:pt idx="39">
                  <c:v>100.69481219308612</c:v>
                </c:pt>
                <c:pt idx="40">
                  <c:v>100.64089808427809</c:v>
                </c:pt>
                <c:pt idx="41">
                  <c:v>100.81133261597797</c:v>
                </c:pt>
                <c:pt idx="42">
                  <c:v>100.97745571523916</c:v>
                </c:pt>
                <c:pt idx="43">
                  <c:v>101.04748109702361</c:v>
                </c:pt>
                <c:pt idx="44">
                  <c:v>100.54693505199482</c:v>
                </c:pt>
                <c:pt idx="45">
                  <c:v>98.976899180763638</c:v>
                </c:pt>
                <c:pt idx="46">
                  <c:v>97.290107536934343</c:v>
                </c:pt>
                <c:pt idx="47">
                  <c:v>96.603208440645034</c:v>
                </c:pt>
                <c:pt idx="48">
                  <c:v>96.771388918236127</c:v>
                </c:pt>
                <c:pt idx="49">
                  <c:v>97.092118935198584</c:v>
                </c:pt>
                <c:pt idx="50">
                  <c:v>97.849346104006955</c:v>
                </c:pt>
                <c:pt idx="51">
                  <c:v>99.310943955389504</c:v>
                </c:pt>
                <c:pt idx="52">
                  <c:v>100.44452933342099</c:v>
                </c:pt>
                <c:pt idx="53">
                  <c:v>100.86822083392229</c:v>
                </c:pt>
                <c:pt idx="54">
                  <c:v>100.85550778522676</c:v>
                </c:pt>
                <c:pt idx="55">
                  <c:v>100.77706825572763</c:v>
                </c:pt>
                <c:pt idx="56">
                  <c:v>100.81739874996917</c:v>
                </c:pt>
                <c:pt idx="57">
                  <c:v>100.6429262821746</c:v>
                </c:pt>
                <c:pt idx="58">
                  <c:v>100.32536292275888</c:v>
                </c:pt>
                <c:pt idx="59">
                  <c:v>100.21647125786829</c:v>
                </c:pt>
                <c:pt idx="60">
                  <c:v>100.43333957717398</c:v>
                </c:pt>
                <c:pt idx="61">
                  <c:v>100.70122510501795</c:v>
                </c:pt>
                <c:pt idx="62">
                  <c:v>100.72398348528748</c:v>
                </c:pt>
                <c:pt idx="63">
                  <c:v>100.59662293600589</c:v>
                </c:pt>
                <c:pt idx="64">
                  <c:v>100.32805813502816</c:v>
                </c:pt>
                <c:pt idx="65">
                  <c:v>100.07022799285477</c:v>
                </c:pt>
                <c:pt idx="66">
                  <c:v>100.05170738927508</c:v>
                </c:pt>
                <c:pt idx="67">
                  <c:v>100.0030224826974</c:v>
                </c:pt>
                <c:pt idx="68">
                  <c:v>100.05121512701984</c:v>
                </c:pt>
                <c:pt idx="69">
                  <c:v>100.26154347562841</c:v>
                </c:pt>
                <c:pt idx="70">
                  <c:v>100.28440602306816</c:v>
                </c:pt>
                <c:pt idx="71">
                  <c:v>100.3027928120228</c:v>
                </c:pt>
                <c:pt idx="72">
                  <c:v>100.32667836873337</c:v>
                </c:pt>
                <c:pt idx="73">
                  <c:v>100.24139512254071</c:v>
                </c:pt>
                <c:pt idx="74">
                  <c:v>100.21885097627282</c:v>
                </c:pt>
                <c:pt idx="75">
                  <c:v>100.0222422049564</c:v>
                </c:pt>
                <c:pt idx="76">
                  <c:v>99.70655590152478</c:v>
                </c:pt>
                <c:pt idx="77">
                  <c:v>99.659075951275128</c:v>
                </c:pt>
                <c:pt idx="78">
                  <c:v>99.612392921288219</c:v>
                </c:pt>
                <c:pt idx="79">
                  <c:v>99.610357553769632</c:v>
                </c:pt>
                <c:pt idx="80">
                  <c:v>99.882200593388092</c:v>
                </c:pt>
                <c:pt idx="81">
                  <c:v>99.981581268760763</c:v>
                </c:pt>
                <c:pt idx="82">
                  <c:v>99.832530845808463</c:v>
                </c:pt>
                <c:pt idx="83">
                  <c:v>99.785752468362858</c:v>
                </c:pt>
                <c:pt idx="84">
                  <c:v>99.912997333141007</c:v>
                </c:pt>
                <c:pt idx="85">
                  <c:v>100.15542473535444</c:v>
                </c:pt>
                <c:pt idx="86">
                  <c:v>100.48407326584341</c:v>
                </c:pt>
                <c:pt idx="87">
                  <c:v>100.41673812993074</c:v>
                </c:pt>
                <c:pt idx="88">
                  <c:v>99.886924499937876</c:v>
                </c:pt>
                <c:pt idx="89">
                  <c:v>99.653551671488685</c:v>
                </c:pt>
                <c:pt idx="90">
                  <c:v>99.790034383330934</c:v>
                </c:pt>
                <c:pt idx="91">
                  <c:v>99.83545953226708</c:v>
                </c:pt>
                <c:pt idx="92">
                  <c:v>99.837293390515157</c:v>
                </c:pt>
                <c:pt idx="93">
                  <c:v>99.893992349516083</c:v>
                </c:pt>
                <c:pt idx="94">
                  <c:v>99.813904908101648</c:v>
                </c:pt>
                <c:pt idx="95">
                  <c:v>99.752455742750215</c:v>
                </c:pt>
                <c:pt idx="96">
                  <c:v>99.939472047129939</c:v>
                </c:pt>
                <c:pt idx="97">
                  <c:v>100.31445403680303</c:v>
                </c:pt>
                <c:pt idx="98">
                  <c:v>100.4198664438357</c:v>
                </c:pt>
              </c:numCache>
            </c:numRef>
          </c:val>
          <c:smooth val="0"/>
        </c:ser>
        <c:ser>
          <c:idx val="2"/>
          <c:order val="2"/>
          <c:tx>
            <c:strRef>
              <c:f>' Grafik (detrended)'!$P$2</c:f>
              <c:strCache>
                <c:ptCount val="1"/>
                <c:pt idx="0">
                  <c:v>Non-weighted EO</c:v>
                </c:pt>
              </c:strCache>
            </c:strRef>
          </c:tx>
          <c:spPr>
            <a:ln w="19050">
              <a:solidFill>
                <a:schemeClr val="tx1"/>
              </a:solidFill>
            </a:ln>
          </c:spPr>
          <c:marker>
            <c:symbol val="x"/>
            <c:size val="2"/>
            <c:spPr>
              <a:noFill/>
              <a:ln>
                <a:solidFill>
                  <a:schemeClr val="tx1">
                    <a:lumMod val="50000"/>
                    <a:lumOff val="50000"/>
                  </a:schemeClr>
                </a:solidFill>
              </a:ln>
            </c:spPr>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(detrended)'!$P$3:$P$900</c:f>
              <c:numCache>
                <c:formatCode>General</c:formatCode>
                <c:ptCount val="898"/>
                <c:pt idx="0">
                  <c:v>100.56525979578743</c:v>
                </c:pt>
                <c:pt idx="1">
                  <c:v>100.45304733771795</c:v>
                </c:pt>
                <c:pt idx="2">
                  <c:v>100.05388174197149</c:v>
                </c:pt>
                <c:pt idx="3">
                  <c:v>99.74535388360124</c:v>
                </c:pt>
                <c:pt idx="4">
                  <c:v>99.778669048138823</c:v>
                </c:pt>
                <c:pt idx="5">
                  <c:v>99.640052624093983</c:v>
                </c:pt>
                <c:pt idx="6">
                  <c:v>99.584119555210222</c:v>
                </c:pt>
                <c:pt idx="7">
                  <c:v>99.708505081708935</c:v>
                </c:pt>
                <c:pt idx="8">
                  <c:v>99.708172511962118</c:v>
                </c:pt>
                <c:pt idx="9">
                  <c:v>100.01885808436303</c:v>
                </c:pt>
                <c:pt idx="10">
                  <c:v>100.3529380615358</c:v>
                </c:pt>
                <c:pt idx="11">
                  <c:v>100.26144354706602</c:v>
                </c:pt>
                <c:pt idx="12">
                  <c:v>100.11685318367277</c:v>
                </c:pt>
                <c:pt idx="13">
                  <c:v>99.95585524566539</c:v>
                </c:pt>
                <c:pt idx="14">
                  <c:v>99.637783590575197</c:v>
                </c:pt>
                <c:pt idx="15">
                  <c:v>99.385783612734841</c:v>
                </c:pt>
                <c:pt idx="16">
                  <c:v>99.344787163286128</c:v>
                </c:pt>
                <c:pt idx="17">
                  <c:v>99.568996440061454</c:v>
                </c:pt>
                <c:pt idx="18">
                  <c:v>99.580043026431056</c:v>
                </c:pt>
                <c:pt idx="19">
                  <c:v>99.247828699546062</c:v>
                </c:pt>
                <c:pt idx="20">
                  <c:v>99.055877844310373</c:v>
                </c:pt>
                <c:pt idx="21">
                  <c:v>99.013327423879929</c:v>
                </c:pt>
                <c:pt idx="22">
                  <c:v>99.389902114619986</c:v>
                </c:pt>
                <c:pt idx="23">
                  <c:v>100.23861293426869</c:v>
                </c:pt>
                <c:pt idx="24">
                  <c:v>100.82162535193345</c:v>
                </c:pt>
                <c:pt idx="25">
                  <c:v>100.88098294213535</c:v>
                </c:pt>
                <c:pt idx="26">
                  <c:v>100.90337038630886</c:v>
                </c:pt>
                <c:pt idx="27">
                  <c:v>100.81673789364245</c:v>
                </c:pt>
                <c:pt idx="28">
                  <c:v>100.45815045993598</c:v>
                </c:pt>
                <c:pt idx="29">
                  <c:v>100.22143139482705</c:v>
                </c:pt>
                <c:pt idx="30">
                  <c:v>100.29367416197971</c:v>
                </c:pt>
                <c:pt idx="31">
                  <c:v>100.55834743636734</c:v>
                </c:pt>
                <c:pt idx="32">
                  <c:v>100.70295788915404</c:v>
                </c:pt>
                <c:pt idx="33">
                  <c:v>100.55373307230693</c:v>
                </c:pt>
                <c:pt idx="34">
                  <c:v>100.36755390545697</c:v>
                </c:pt>
                <c:pt idx="35">
                  <c:v>100.42428953633902</c:v>
                </c:pt>
                <c:pt idx="36">
                  <c:v>100.6014292122148</c:v>
                </c:pt>
                <c:pt idx="37">
                  <c:v>100.60023336934273</c:v>
                </c:pt>
                <c:pt idx="38">
                  <c:v>100.52058553791889</c:v>
                </c:pt>
                <c:pt idx="39">
                  <c:v>100.59131282499679</c:v>
                </c:pt>
                <c:pt idx="40">
                  <c:v>100.70676173272597</c:v>
                </c:pt>
                <c:pt idx="41">
                  <c:v>100.78382731555521</c:v>
                </c:pt>
                <c:pt idx="42">
                  <c:v>100.81554325320053</c:v>
                </c:pt>
                <c:pt idx="43">
                  <c:v>100.84986652020612</c:v>
                </c:pt>
                <c:pt idx="44">
                  <c:v>100.97044690946889</c:v>
                </c:pt>
                <c:pt idx="45">
                  <c:v>98.311753851593863</c:v>
                </c:pt>
                <c:pt idx="46">
                  <c:v>97.622166135223779</c:v>
                </c:pt>
                <c:pt idx="47">
                  <c:v>96.865338827307909</c:v>
                </c:pt>
                <c:pt idx="48">
                  <c:v>96.499891274333237</c:v>
                </c:pt>
                <c:pt idx="49">
                  <c:v>96.594428326662822</c:v>
                </c:pt>
                <c:pt idx="50">
                  <c:v>96.804587885141842</c:v>
                </c:pt>
                <c:pt idx="51">
                  <c:v>100.16427859106383</c:v>
                </c:pt>
                <c:pt idx="52">
                  <c:v>100.88478076186283</c:v>
                </c:pt>
                <c:pt idx="53">
                  <c:v>101.16364338834012</c:v>
                </c:pt>
                <c:pt idx="54">
                  <c:v>100.86227097438119</c:v>
                </c:pt>
                <c:pt idx="55">
                  <c:v>100.69620233534575</c:v>
                </c:pt>
                <c:pt idx="56">
                  <c:v>100.65456232789357</c:v>
                </c:pt>
                <c:pt idx="57">
                  <c:v>100.49240941115029</c:v>
                </c:pt>
                <c:pt idx="58">
                  <c:v>100.29889969826004</c:v>
                </c:pt>
                <c:pt idx="59">
                  <c:v>100.3202106712957</c:v>
                </c:pt>
                <c:pt idx="60">
                  <c:v>100.52147902278037</c:v>
                </c:pt>
                <c:pt idx="61">
                  <c:v>100.70031384188664</c:v>
                </c:pt>
                <c:pt idx="62">
                  <c:v>100.90247467921542</c:v>
                </c:pt>
                <c:pt idx="63">
                  <c:v>100.91108481378039</c:v>
                </c:pt>
                <c:pt idx="64">
                  <c:v>100.47604934726256</c:v>
                </c:pt>
                <c:pt idx="65">
                  <c:v>100.0271021090939</c:v>
                </c:pt>
                <c:pt idx="66">
                  <c:v>99.917527428824144</c:v>
                </c:pt>
                <c:pt idx="67">
                  <c:v>99.935038778223017</c:v>
                </c:pt>
                <c:pt idx="68">
                  <c:v>100.00534651773499</c:v>
                </c:pt>
                <c:pt idx="69">
                  <c:v>100.13426825591964</c:v>
                </c:pt>
                <c:pt idx="70">
                  <c:v>100.21215898132151</c:v>
                </c:pt>
                <c:pt idx="71">
                  <c:v>100.30364957809414</c:v>
                </c:pt>
                <c:pt idx="72">
                  <c:v>100.32176384973479</c:v>
                </c:pt>
                <c:pt idx="73">
                  <c:v>100.0849240527012</c:v>
                </c:pt>
                <c:pt idx="74">
                  <c:v>99.810486137816568</c:v>
                </c:pt>
                <c:pt idx="75">
                  <c:v>99.73792649464211</c:v>
                </c:pt>
                <c:pt idx="76">
                  <c:v>99.872518094466145</c:v>
                </c:pt>
                <c:pt idx="77">
                  <c:v>100.03588494523132</c:v>
                </c:pt>
                <c:pt idx="78">
                  <c:v>99.9413341827171</c:v>
                </c:pt>
                <c:pt idx="79">
                  <c:v>99.819543401212499</c:v>
                </c:pt>
                <c:pt idx="80">
                  <c:v>99.918940316991566</c:v>
                </c:pt>
                <c:pt idx="81">
                  <c:v>99.972004492519218</c:v>
                </c:pt>
                <c:pt idx="82">
                  <c:v>99.868479860342262</c:v>
                </c:pt>
                <c:pt idx="83">
                  <c:v>99.71268158438825</c:v>
                </c:pt>
                <c:pt idx="84">
                  <c:v>99.715951645402967</c:v>
                </c:pt>
                <c:pt idx="85">
                  <c:v>99.948951465391602</c:v>
                </c:pt>
                <c:pt idx="86">
                  <c:v>100.19044900375437</c:v>
                </c:pt>
                <c:pt idx="87">
                  <c:v>100.16903483294537</c:v>
                </c:pt>
                <c:pt idx="88">
                  <c:v>99.893348365328407</c:v>
                </c:pt>
                <c:pt idx="89">
                  <c:v>99.705738692503971</c:v>
                </c:pt>
                <c:pt idx="90">
                  <c:v>99.793255031933185</c:v>
                </c:pt>
                <c:pt idx="91">
                  <c:v>99.955459374436415</c:v>
                </c:pt>
                <c:pt idx="92">
                  <c:v>99.999291390021028</c:v>
                </c:pt>
                <c:pt idx="93">
                  <c:v>100.03400004636003</c:v>
                </c:pt>
                <c:pt idx="94">
                  <c:v>100.07769892520106</c:v>
                </c:pt>
                <c:pt idx="95">
                  <c:v>100.05430464634375</c:v>
                </c:pt>
                <c:pt idx="96">
                  <c:v>100.02586987682842</c:v>
                </c:pt>
                <c:pt idx="97">
                  <c:v>100.02671318471937</c:v>
                </c:pt>
                <c:pt idx="98">
                  <c:v>100.02767824232691</c:v>
                </c:pt>
              </c:numCache>
            </c:numRef>
          </c:val>
          <c:smooth val="0"/>
        </c:ser>
        <c:ser>
          <c:idx val="4"/>
          <c:order val="3"/>
          <c:tx>
            <c:strRef>
              <c:f>' Grafik (detrended)'!$V$2</c:f>
              <c:strCache>
                <c:ptCount val="1"/>
                <c:pt idx="0">
                  <c:v>Non Agricultural Employment/Labor Force </c:v>
                </c:pt>
              </c:strCache>
            </c:strRef>
          </c:tx>
          <c:spPr>
            <a:ln w="19050">
              <a:solidFill>
                <a:srgbClr val="FF0000"/>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(detrended)'!$V$3:$V$900</c:f>
              <c:numCache>
                <c:formatCode>General</c:formatCode>
                <c:ptCount val="898"/>
                <c:pt idx="0">
                  <c:v>100.89971908471342</c:v>
                </c:pt>
                <c:pt idx="1">
                  <c:v>100.82497170509291</c:v>
                </c:pt>
                <c:pt idx="2">
                  <c:v>100.683978709519</c:v>
                </c:pt>
                <c:pt idx="3">
                  <c:v>100.36040945825995</c:v>
                </c:pt>
                <c:pt idx="4">
                  <c:v>99.932767648661283</c:v>
                </c:pt>
                <c:pt idx="5">
                  <c:v>99.513989134925112</c:v>
                </c:pt>
                <c:pt idx="6">
                  <c:v>99.576191312374021</c:v>
                </c:pt>
                <c:pt idx="7">
                  <c:v>99.949779977543159</c:v>
                </c:pt>
                <c:pt idx="8">
                  <c:v>99.942781685347342</c:v>
                </c:pt>
                <c:pt idx="9">
                  <c:v>99.447829252888425</c:v>
                </c:pt>
                <c:pt idx="10">
                  <c:v>98.895924062576015</c:v>
                </c:pt>
                <c:pt idx="11">
                  <c:v>99.001150530184219</c:v>
                </c:pt>
                <c:pt idx="12">
                  <c:v>99.446994822592643</c:v>
                </c:pt>
                <c:pt idx="13">
                  <c:v>99.871944426031405</c:v>
                </c:pt>
                <c:pt idx="14">
                  <c:v>100.27700763163512</c:v>
                </c:pt>
                <c:pt idx="15">
                  <c:v>100.5014988046678</c:v>
                </c:pt>
                <c:pt idx="16">
                  <c:v>100.4296536820972</c:v>
                </c:pt>
                <c:pt idx="17">
                  <c:v>100.06652080456699</c:v>
                </c:pt>
                <c:pt idx="18">
                  <c:v>99.888867000063129</c:v>
                </c:pt>
                <c:pt idx="19">
                  <c:v>99.9476022558583</c:v>
                </c:pt>
                <c:pt idx="20">
                  <c:v>100.10201867019902</c:v>
                </c:pt>
                <c:pt idx="21">
                  <c:v>100.2679402894358</c:v>
                </c:pt>
                <c:pt idx="22">
                  <c:v>99.949509578904738</c:v>
                </c:pt>
                <c:pt idx="23">
                  <c:v>99.669499784865806</c:v>
                </c:pt>
                <c:pt idx="24">
                  <c:v>99.806520289251864</c:v>
                </c:pt>
                <c:pt idx="25">
                  <c:v>99.961245632121631</c:v>
                </c:pt>
                <c:pt idx="26">
                  <c:v>100.0653810469715</c:v>
                </c:pt>
                <c:pt idx="27">
                  <c:v>99.785024991290953</c:v>
                </c:pt>
                <c:pt idx="28">
                  <c:v>99.469856980043772</c:v>
                </c:pt>
                <c:pt idx="29">
                  <c:v>99.362825572145368</c:v>
                </c:pt>
                <c:pt idx="30">
                  <c:v>99.551668612684253</c:v>
                </c:pt>
                <c:pt idx="31">
                  <c:v>99.765724547633184</c:v>
                </c:pt>
                <c:pt idx="32">
                  <c:v>99.6374298369809</c:v>
                </c:pt>
                <c:pt idx="33">
                  <c:v>99.573352344374541</c:v>
                </c:pt>
                <c:pt idx="34">
                  <c:v>99.87384480754443</c:v>
                </c:pt>
                <c:pt idx="35">
                  <c:v>100.66628856035997</c:v>
                </c:pt>
                <c:pt idx="36">
                  <c:v>101.11015588327021</c:v>
                </c:pt>
                <c:pt idx="37">
                  <c:v>100.99950302140253</c:v>
                </c:pt>
                <c:pt idx="38">
                  <c:v>101.38341481300405</c:v>
                </c:pt>
                <c:pt idx="39">
                  <c:v>102.17942140945331</c:v>
                </c:pt>
                <c:pt idx="40">
                  <c:v>102.44549307057336</c:v>
                </c:pt>
                <c:pt idx="41">
                  <c:v>102.00640625821205</c:v>
                </c:pt>
                <c:pt idx="42">
                  <c:v>101.90518834219178</c:v>
                </c:pt>
                <c:pt idx="43">
                  <c:v>102.3102613030058</c:v>
                </c:pt>
                <c:pt idx="44">
                  <c:v>102.10621987598385</c:v>
                </c:pt>
                <c:pt idx="45">
                  <c:v>101.57777047809017</c:v>
                </c:pt>
                <c:pt idx="46">
                  <c:v>99.421341957730718</c:v>
                </c:pt>
                <c:pt idx="47">
                  <c:v>98.790391887751781</c:v>
                </c:pt>
                <c:pt idx="48">
                  <c:v>97.894872610539579</c:v>
                </c:pt>
                <c:pt idx="49">
                  <c:v>97.267479870872947</c:v>
                </c:pt>
                <c:pt idx="50">
                  <c:v>96.981327833774088</c:v>
                </c:pt>
                <c:pt idx="51">
                  <c:v>97.080011433990123</c:v>
                </c:pt>
                <c:pt idx="52">
                  <c:v>97.755916611008359</c:v>
                </c:pt>
                <c:pt idx="53">
                  <c:v>98.729858513683851</c:v>
                </c:pt>
                <c:pt idx="54">
                  <c:v>99.202531639641407</c:v>
                </c:pt>
                <c:pt idx="55">
                  <c:v>99.04097895824458</c:v>
                </c:pt>
                <c:pt idx="56">
                  <c:v>99.170466586090214</c:v>
                </c:pt>
                <c:pt idx="57">
                  <c:v>99.734216733268397</c:v>
                </c:pt>
                <c:pt idx="58">
                  <c:v>100.24519849177128</c:v>
                </c:pt>
                <c:pt idx="59">
                  <c:v>100.29023406301924</c:v>
                </c:pt>
                <c:pt idx="60">
                  <c:v>99.89019003909327</c:v>
                </c:pt>
                <c:pt idx="61">
                  <c:v>99.805188307301265</c:v>
                </c:pt>
                <c:pt idx="62">
                  <c:v>99.636844194178479</c:v>
                </c:pt>
                <c:pt idx="63">
                  <c:v>100.98656107568233</c:v>
                </c:pt>
                <c:pt idx="64">
                  <c:v>101.06653660111735</c:v>
                </c:pt>
                <c:pt idx="65">
                  <c:v>101.25432474366683</c:v>
                </c:pt>
                <c:pt idx="66">
                  <c:v>100.75209511720666</c:v>
                </c:pt>
                <c:pt idx="67">
                  <c:v>99.842213707346502</c:v>
                </c:pt>
                <c:pt idx="68">
                  <c:v>99.543396625405862</c:v>
                </c:pt>
                <c:pt idx="69">
                  <c:v>99.716533051416661</c:v>
                </c:pt>
                <c:pt idx="70">
                  <c:v>100.03184565817524</c:v>
                </c:pt>
                <c:pt idx="71">
                  <c:v>100.03401427887293</c:v>
                </c:pt>
                <c:pt idx="72">
                  <c:v>100.14698164591402</c:v>
                </c:pt>
                <c:pt idx="73">
                  <c:v>100.81856420407406</c:v>
                </c:pt>
                <c:pt idx="74">
                  <c:v>100.84473693685017</c:v>
                </c:pt>
                <c:pt idx="75">
                  <c:v>100.32922702510392</c:v>
                </c:pt>
                <c:pt idx="76">
                  <c:v>99.549408192617108</c:v>
                </c:pt>
                <c:pt idx="77">
                  <c:v>99.173482067151426</c:v>
                </c:pt>
                <c:pt idx="78">
                  <c:v>99.402700438281613</c:v>
                </c:pt>
                <c:pt idx="79">
                  <c:v>100.12997011298914</c:v>
                </c:pt>
                <c:pt idx="80">
                  <c:v>100.69836894817456</c:v>
                </c:pt>
                <c:pt idx="81">
                  <c:v>100.45737586567947</c:v>
                </c:pt>
                <c:pt idx="82">
                  <c:v>100.40331527674786</c:v>
                </c:pt>
                <c:pt idx="83">
                  <c:v>100.65007601440657</c:v>
                </c:pt>
                <c:pt idx="84">
                  <c:v>100.84720895032946</c:v>
                </c:pt>
                <c:pt idx="85">
                  <c:v>100.6674799526765</c:v>
                </c:pt>
                <c:pt idx="86">
                  <c:v>100.42567827122686</c:v>
                </c:pt>
                <c:pt idx="87">
                  <c:v>100.52147541494053</c:v>
                </c:pt>
                <c:pt idx="88">
                  <c:v>100.59424975944265</c:v>
                </c:pt>
                <c:pt idx="89">
                  <c:v>100.54091574894493</c:v>
                </c:pt>
                <c:pt idx="90">
                  <c:v>100.17183357936747</c:v>
                </c:pt>
                <c:pt idx="91">
                  <c:v>99.570505904162104</c:v>
                </c:pt>
                <c:pt idx="92">
                  <c:v>99.230470525515031</c:v>
                </c:pt>
                <c:pt idx="93">
                  <c:v>99.329686324376908</c:v>
                </c:pt>
                <c:pt idx="94">
                  <c:v>99.18432517255637</c:v>
                </c:pt>
                <c:pt idx="95">
                  <c:v>99.065994733161702</c:v>
                </c:pt>
                <c:pt idx="96">
                  <c:v>99.45510758988388</c:v>
                </c:pt>
                <c:pt idx="97">
                  <c:v>99.774647422964307</c:v>
                </c:pt>
                <c:pt idx="98">
                  <c:v>99.836674856208845</c:v>
                </c:pt>
              </c:numCache>
            </c:numRef>
          </c:val>
          <c:smooth val="0"/>
        </c:ser>
        <c:dLbls>
          <c:showLegendKey val="0"/>
          <c:showVal val="0"/>
          <c:showCatName val="0"/>
          <c:showSerName val="0"/>
          <c:showPercent val="0"/>
          <c:showBubbleSize val="0"/>
        </c:dLbls>
        <c:marker val="1"/>
        <c:smooth val="0"/>
        <c:axId val="80848768"/>
        <c:axId val="80850304"/>
      </c:lineChart>
      <c:dateAx>
        <c:axId val="80848768"/>
        <c:scaling>
          <c:orientation val="minMax"/>
          <c:min val="38412"/>
        </c:scaling>
        <c:delete val="0"/>
        <c:axPos val="b"/>
        <c:numFmt formatCode="mmyy" sourceLinked="0"/>
        <c:majorTickMark val="none"/>
        <c:minorTickMark val="none"/>
        <c:tickLblPos val="low"/>
        <c:txPr>
          <a:bodyPr rot="-5400000" vert="horz"/>
          <a:lstStyle/>
          <a:p>
            <a:pPr>
              <a:defRPr/>
            </a:pPr>
            <a:endParaRPr lang="tr-TR"/>
          </a:p>
        </c:txPr>
        <c:crossAx val="80850304"/>
        <c:crosses val="autoZero"/>
        <c:auto val="1"/>
        <c:lblOffset val="100"/>
        <c:baseTimeUnit val="months"/>
        <c:majorUnit val="6"/>
        <c:majorTimeUnit val="months"/>
        <c:minorUnit val="5"/>
        <c:minorTimeUnit val="days"/>
      </c:dateAx>
      <c:valAx>
        <c:axId val="80850304"/>
        <c:scaling>
          <c:orientation val="minMax"/>
          <c:min val="93"/>
        </c:scaling>
        <c:delete val="0"/>
        <c:axPos val="l"/>
        <c:numFmt formatCode="General" sourceLinked="1"/>
        <c:majorTickMark val="out"/>
        <c:minorTickMark val="none"/>
        <c:tickLblPos val="nextTo"/>
        <c:txPr>
          <a:bodyPr rot="0" vert="horz"/>
          <a:lstStyle/>
          <a:p>
            <a:pPr>
              <a:defRPr/>
            </a:pPr>
            <a:endParaRPr lang="tr-TR"/>
          </a:p>
        </c:txPr>
        <c:crossAx val="80848768"/>
        <c:crosses val="autoZero"/>
        <c:crossBetween val="between"/>
      </c:valAx>
      <c:spPr>
        <a:noFill/>
        <a:ln w="25400">
          <a:noFill/>
        </a:ln>
      </c:spPr>
    </c:plotArea>
    <c:legend>
      <c:legendPos val="b"/>
      <c:layout>
        <c:manualLayout>
          <c:xMode val="edge"/>
          <c:yMode val="edge"/>
          <c:x val="7.3245003028467592E-2"/>
          <c:y val="0.51366062196770856"/>
          <c:w val="0.74978245507773067"/>
          <c:h val="0.26543227551101567"/>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a:t>
            </a:r>
            <a:r>
              <a:rPr lang="tr-TR"/>
              <a:t>C</a:t>
            </a:r>
            <a:r>
              <a:rPr lang="en-US"/>
              <a:t>)</a:t>
            </a:r>
          </a:p>
        </c:rich>
      </c:tx>
      <c:layout/>
      <c:overlay val="1"/>
    </c:title>
    <c:autoTitleDeleted val="0"/>
    <c:plotArea>
      <c:layout>
        <c:manualLayout>
          <c:layoutTarget val="inner"/>
          <c:xMode val="edge"/>
          <c:yMode val="edge"/>
          <c:x val="8.8193628272573654E-2"/>
          <c:y val="2.9533615990308903E-2"/>
          <c:w val="0.84505832604257791"/>
          <c:h val="0.82094738157730274"/>
        </c:manualLayout>
      </c:layout>
      <c:lineChart>
        <c:grouping val="standard"/>
        <c:varyColors val="0"/>
        <c:ser>
          <c:idx val="0"/>
          <c:order val="0"/>
          <c:tx>
            <c:strRef>
              <c:f>' Grafik (detrended)'!$B$2</c:f>
              <c:strCache>
                <c:ptCount val="1"/>
                <c:pt idx="0">
                  <c:v>Industrial Production Index</c:v>
                </c:pt>
              </c:strCache>
            </c:strRef>
          </c:tx>
          <c:spPr>
            <a:ln w="19050">
              <a:solidFill>
                <a:schemeClr val="tx1"/>
              </a:solidFill>
              <a:prstDash val="sysDash"/>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(detrended)'!$B$3:$B$900</c:f>
              <c:numCache>
                <c:formatCode>0.00</c:formatCode>
                <c:ptCount val="898"/>
                <c:pt idx="0">
                  <c:v>100.00931665983147</c:v>
                </c:pt>
                <c:pt idx="1">
                  <c:v>100.21396605613957</c:v>
                </c:pt>
                <c:pt idx="2">
                  <c:v>100.20777885396346</c:v>
                </c:pt>
                <c:pt idx="3">
                  <c:v>100.01060681355455</c:v>
                </c:pt>
                <c:pt idx="4">
                  <c:v>99.824023557139299</c:v>
                </c:pt>
                <c:pt idx="5">
                  <c:v>99.783317993316572</c:v>
                </c:pt>
                <c:pt idx="6">
                  <c:v>99.932321399889517</c:v>
                </c:pt>
                <c:pt idx="7">
                  <c:v>100.24728926221179</c:v>
                </c:pt>
                <c:pt idx="8">
                  <c:v>100.55733570869633</c:v>
                </c:pt>
                <c:pt idx="9">
                  <c:v>100.67666846718289</c:v>
                </c:pt>
                <c:pt idx="10">
                  <c:v>100.63117658575162</c:v>
                </c:pt>
                <c:pt idx="11">
                  <c:v>100.5035327590348</c:v>
                </c:pt>
                <c:pt idx="12">
                  <c:v>100.2820032835527</c:v>
                </c:pt>
                <c:pt idx="13">
                  <c:v>100.05211448154402</c:v>
                </c:pt>
                <c:pt idx="14">
                  <c:v>99.940389065421797</c:v>
                </c:pt>
                <c:pt idx="15">
                  <c:v>99.931285614026706</c:v>
                </c:pt>
                <c:pt idx="16">
                  <c:v>99.937567012584665</c:v>
                </c:pt>
                <c:pt idx="17">
                  <c:v>99.89318779309221</c:v>
                </c:pt>
                <c:pt idx="18">
                  <c:v>99.779954748417339</c:v>
                </c:pt>
                <c:pt idx="19">
                  <c:v>99.627124586852361</c:v>
                </c:pt>
                <c:pt idx="20">
                  <c:v>99.51658202648359</c:v>
                </c:pt>
                <c:pt idx="21">
                  <c:v>99.573436800489716</c:v>
                </c:pt>
                <c:pt idx="22">
                  <c:v>99.75969845405784</c:v>
                </c:pt>
                <c:pt idx="23">
                  <c:v>99.840900095008337</c:v>
                </c:pt>
                <c:pt idx="24">
                  <c:v>99.786534481068969</c:v>
                </c:pt>
                <c:pt idx="25">
                  <c:v>99.757854351526561</c:v>
                </c:pt>
                <c:pt idx="26">
                  <c:v>99.769706678949476</c:v>
                </c:pt>
                <c:pt idx="27">
                  <c:v>99.765706009777873</c:v>
                </c:pt>
                <c:pt idx="28">
                  <c:v>99.765994283129061</c:v>
                </c:pt>
                <c:pt idx="29">
                  <c:v>99.804136819718849</c:v>
                </c:pt>
                <c:pt idx="30">
                  <c:v>99.891875265687759</c:v>
                </c:pt>
                <c:pt idx="31">
                  <c:v>100.02175804008122</c:v>
                </c:pt>
                <c:pt idx="32">
                  <c:v>100.18433098112041</c:v>
                </c:pt>
                <c:pt idx="33">
                  <c:v>100.37730696639812</c:v>
                </c:pt>
                <c:pt idx="34">
                  <c:v>100.5392676305608</c:v>
                </c:pt>
                <c:pt idx="35">
                  <c:v>100.70179547479891</c:v>
                </c:pt>
                <c:pt idx="36">
                  <c:v>100.99713397071535</c:v>
                </c:pt>
                <c:pt idx="37">
                  <c:v>101.32078407221915</c:v>
                </c:pt>
                <c:pt idx="38">
                  <c:v>101.48909522300303</c:v>
                </c:pt>
                <c:pt idx="39">
                  <c:v>101.53754690723913</c:v>
                </c:pt>
                <c:pt idx="40">
                  <c:v>101.58177393317946</c:v>
                </c:pt>
                <c:pt idx="41">
                  <c:v>101.6935320340739</c:v>
                </c:pt>
                <c:pt idx="42">
                  <c:v>101.92207944665819</c:v>
                </c:pt>
                <c:pt idx="43">
                  <c:v>102.28887566922562</c:v>
                </c:pt>
                <c:pt idx="44">
                  <c:v>100.17570514161734</c:v>
                </c:pt>
                <c:pt idx="45">
                  <c:v>100.54499844430178</c:v>
                </c:pt>
                <c:pt idx="46">
                  <c:v>100.91624702320981</c:v>
                </c:pt>
                <c:pt idx="47">
                  <c:v>95.743375897770534</c:v>
                </c:pt>
                <c:pt idx="48">
                  <c:v>96.158855924836658</c:v>
                </c:pt>
                <c:pt idx="49">
                  <c:v>96.519820807275806</c:v>
                </c:pt>
                <c:pt idx="50">
                  <c:v>96.923605581795101</c:v>
                </c:pt>
                <c:pt idx="51">
                  <c:v>97.384968025094906</c:v>
                </c:pt>
                <c:pt idx="52">
                  <c:v>97.730828734833537</c:v>
                </c:pt>
                <c:pt idx="53">
                  <c:v>100.64131709448384</c:v>
                </c:pt>
                <c:pt idx="54">
                  <c:v>100.58109666404964</c:v>
                </c:pt>
                <c:pt idx="55">
                  <c:v>100.47597323292541</c:v>
                </c:pt>
                <c:pt idx="56">
                  <c:v>100.47563567630102</c:v>
                </c:pt>
                <c:pt idx="57">
                  <c:v>100.59491677261278</c:v>
                </c:pt>
                <c:pt idx="58">
                  <c:v>100.65952516781563</c:v>
                </c:pt>
                <c:pt idx="59">
                  <c:v>100.56479311211912</c:v>
                </c:pt>
                <c:pt idx="60">
                  <c:v>100.4181154007631</c:v>
                </c:pt>
                <c:pt idx="61">
                  <c:v>100.39153151902327</c:v>
                </c:pt>
                <c:pt idx="62">
                  <c:v>100.45938609545327</c:v>
                </c:pt>
                <c:pt idx="63">
                  <c:v>100.47700540991082</c:v>
                </c:pt>
                <c:pt idx="64">
                  <c:v>100.46748845713486</c:v>
                </c:pt>
                <c:pt idx="65">
                  <c:v>100.52145898945763</c:v>
                </c:pt>
                <c:pt idx="66">
                  <c:v>100.55134189184876</c:v>
                </c:pt>
                <c:pt idx="67">
                  <c:v>100.40636098575473</c:v>
                </c:pt>
                <c:pt idx="68">
                  <c:v>100.15024995044712</c:v>
                </c:pt>
                <c:pt idx="69">
                  <c:v>99.95120919134564</c:v>
                </c:pt>
                <c:pt idx="70">
                  <c:v>99.854488821891081</c:v>
                </c:pt>
                <c:pt idx="71">
                  <c:v>99.848990780202371</c:v>
                </c:pt>
                <c:pt idx="72">
                  <c:v>99.900907045147775</c:v>
                </c:pt>
                <c:pt idx="73">
                  <c:v>99.946711348528765</c:v>
                </c:pt>
                <c:pt idx="74">
                  <c:v>99.950163623407065</c:v>
                </c:pt>
                <c:pt idx="75">
                  <c:v>99.939612386477521</c:v>
                </c:pt>
                <c:pt idx="76">
                  <c:v>99.987592965395663</c:v>
                </c:pt>
                <c:pt idx="77">
                  <c:v>100.10318107025856</c:v>
                </c:pt>
                <c:pt idx="78">
                  <c:v>100.24519563532449</c:v>
                </c:pt>
                <c:pt idx="79">
                  <c:v>100.37923232780329</c:v>
                </c:pt>
                <c:pt idx="80">
                  <c:v>100.43374680688027</c:v>
                </c:pt>
                <c:pt idx="81">
                  <c:v>100.3551166942995</c:v>
                </c:pt>
                <c:pt idx="82">
                  <c:v>100.25502659465023</c:v>
                </c:pt>
                <c:pt idx="83">
                  <c:v>100.26215337246506</c:v>
                </c:pt>
                <c:pt idx="84">
                  <c:v>100.28655412585414</c:v>
                </c:pt>
                <c:pt idx="85">
                  <c:v>100.22316995151118</c:v>
                </c:pt>
                <c:pt idx="86">
                  <c:v>100.11563784316181</c:v>
                </c:pt>
                <c:pt idx="87">
                  <c:v>100.0313620996999</c:v>
                </c:pt>
                <c:pt idx="88">
                  <c:v>99.944481073777425</c:v>
                </c:pt>
                <c:pt idx="89">
                  <c:v>99.793336435453156</c:v>
                </c:pt>
                <c:pt idx="90">
                  <c:v>99.619240632605198</c:v>
                </c:pt>
                <c:pt idx="91">
                  <c:v>99.552895094811802</c:v>
                </c:pt>
                <c:pt idx="92">
                  <c:v>99.662929840786944</c:v>
                </c:pt>
                <c:pt idx="93">
                  <c:v>99.892519499828424</c:v>
                </c:pt>
                <c:pt idx="94">
                  <c:v>100.0991483462131</c:v>
                </c:pt>
                <c:pt idx="95">
                  <c:v>100.15608747975753</c:v>
                </c:pt>
                <c:pt idx="96">
                  <c:v>100.11052861057175</c:v>
                </c:pt>
                <c:pt idx="97">
                  <c:v>100.05889529285889</c:v>
                </c:pt>
                <c:pt idx="98">
                  <c:v>100.03584962196703</c:v>
                </c:pt>
              </c:numCache>
            </c:numRef>
          </c:val>
          <c:smooth val="0"/>
        </c:ser>
        <c:ser>
          <c:idx val="2"/>
          <c:order val="1"/>
          <c:tx>
            <c:strRef>
              <c:f>' Grafik (detrended)'!$D$2</c:f>
              <c:strCache>
                <c:ptCount val="1"/>
                <c:pt idx="0">
                  <c:v>Kariyer.net Vacancies/NFLF</c:v>
                </c:pt>
              </c:strCache>
            </c:strRef>
          </c:tx>
          <c:spPr>
            <a:ln w="19050">
              <a:solidFill>
                <a:schemeClr val="tx1"/>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(detrended)'!$D$3:$D$900</c:f>
              <c:numCache>
                <c:formatCode>General</c:formatCode>
                <c:ptCount val="898"/>
                <c:pt idx="4">
                  <c:v>99.759523907218679</c:v>
                </c:pt>
                <c:pt idx="5">
                  <c:v>99.82284203622801</c:v>
                </c:pt>
                <c:pt idx="6">
                  <c:v>99.946446699873192</c:v>
                </c:pt>
                <c:pt idx="7">
                  <c:v>100.00582097381677</c:v>
                </c:pt>
                <c:pt idx="8">
                  <c:v>100.09776156537337</c:v>
                </c:pt>
                <c:pt idx="9">
                  <c:v>100.22287268398699</c:v>
                </c:pt>
                <c:pt idx="10">
                  <c:v>100.18627637331753</c:v>
                </c:pt>
                <c:pt idx="11">
                  <c:v>99.863193025607657</c:v>
                </c:pt>
                <c:pt idx="12">
                  <c:v>99.565901636707295</c:v>
                </c:pt>
                <c:pt idx="13">
                  <c:v>99.546319212350241</c:v>
                </c:pt>
                <c:pt idx="14">
                  <c:v>99.684546387199248</c:v>
                </c:pt>
                <c:pt idx="15">
                  <c:v>99.867046165961654</c:v>
                </c:pt>
                <c:pt idx="16">
                  <c:v>100.11379562522588</c:v>
                </c:pt>
                <c:pt idx="17">
                  <c:v>100.2049242279047</c:v>
                </c:pt>
                <c:pt idx="18">
                  <c:v>99.968171687526407</c:v>
                </c:pt>
                <c:pt idx="19">
                  <c:v>99.686360802499763</c:v>
                </c:pt>
                <c:pt idx="20">
                  <c:v>99.584570626253807</c:v>
                </c:pt>
                <c:pt idx="21">
                  <c:v>99.604674744895277</c:v>
                </c:pt>
                <c:pt idx="22">
                  <c:v>99.576572134637047</c:v>
                </c:pt>
                <c:pt idx="23">
                  <c:v>99.5793742302818</c:v>
                </c:pt>
                <c:pt idx="24">
                  <c:v>99.801860289662855</c:v>
                </c:pt>
                <c:pt idx="25">
                  <c:v>100.08419077437382</c:v>
                </c:pt>
                <c:pt idx="26">
                  <c:v>100.18182713806739</c:v>
                </c:pt>
                <c:pt idx="27">
                  <c:v>100.18676800365796</c:v>
                </c:pt>
                <c:pt idx="28">
                  <c:v>100.09863791678885</c:v>
                </c:pt>
                <c:pt idx="29">
                  <c:v>100.06311985440006</c:v>
                </c:pt>
                <c:pt idx="30">
                  <c:v>100.38164876170781</c:v>
                </c:pt>
                <c:pt idx="31">
                  <c:v>100.72376755675312</c:v>
                </c:pt>
                <c:pt idx="32">
                  <c:v>100.84554205922365</c:v>
                </c:pt>
                <c:pt idx="33">
                  <c:v>100.80036259876532</c:v>
                </c:pt>
                <c:pt idx="34">
                  <c:v>100.58823750607273</c:v>
                </c:pt>
                <c:pt idx="35">
                  <c:v>100.44642777192576</c:v>
                </c:pt>
                <c:pt idx="36">
                  <c:v>100.52731103273592</c:v>
                </c:pt>
                <c:pt idx="37">
                  <c:v>100.69504183891651</c:v>
                </c:pt>
                <c:pt idx="38">
                  <c:v>100.8972707779369</c:v>
                </c:pt>
                <c:pt idx="39">
                  <c:v>101.10818480315339</c:v>
                </c:pt>
                <c:pt idx="40">
                  <c:v>101.43206174624987</c:v>
                </c:pt>
                <c:pt idx="41">
                  <c:v>101.92732180843701</c:v>
                </c:pt>
                <c:pt idx="42">
                  <c:v>102.28762213060062</c:v>
                </c:pt>
                <c:pt idx="43">
                  <c:v>102.58148560717324</c:v>
                </c:pt>
                <c:pt idx="44">
                  <c:v>103.11174368771164</c:v>
                </c:pt>
                <c:pt idx="45">
                  <c:v>99.109655015772432</c:v>
                </c:pt>
                <c:pt idx="46">
                  <c:v>96.104863914412277</c:v>
                </c:pt>
                <c:pt idx="47">
                  <c:v>96.837150013709703</c:v>
                </c:pt>
                <c:pt idx="48">
                  <c:v>97.418546323120623</c:v>
                </c:pt>
                <c:pt idx="49">
                  <c:v>97.813172359146577</c:v>
                </c:pt>
                <c:pt idx="50">
                  <c:v>98.022517513723287</c:v>
                </c:pt>
                <c:pt idx="51">
                  <c:v>98.242405209835852</c:v>
                </c:pt>
                <c:pt idx="52">
                  <c:v>98.738785129650267</c:v>
                </c:pt>
                <c:pt idx="53">
                  <c:v>99.258683192643019</c:v>
                </c:pt>
                <c:pt idx="54">
                  <c:v>99.513373041342078</c:v>
                </c:pt>
                <c:pt idx="55">
                  <c:v>99.660136156830973</c:v>
                </c:pt>
                <c:pt idx="56">
                  <c:v>99.779663500162528</c:v>
                </c:pt>
                <c:pt idx="57">
                  <c:v>99.873864606549276</c:v>
                </c:pt>
                <c:pt idx="58">
                  <c:v>99.848296636576464</c:v>
                </c:pt>
                <c:pt idx="59">
                  <c:v>99.58592459611026</c:v>
                </c:pt>
                <c:pt idx="60">
                  <c:v>99.499970375373621</c:v>
                </c:pt>
                <c:pt idx="61">
                  <c:v>99.79183220447247</c:v>
                </c:pt>
                <c:pt idx="62">
                  <c:v>100.05588258281759</c:v>
                </c:pt>
                <c:pt idx="63">
                  <c:v>100.05632315979577</c:v>
                </c:pt>
                <c:pt idx="64">
                  <c:v>99.982002069987132</c:v>
                </c:pt>
                <c:pt idx="65">
                  <c:v>99.953209614481082</c:v>
                </c:pt>
                <c:pt idx="66">
                  <c:v>99.996642896196335</c:v>
                </c:pt>
                <c:pt idx="67">
                  <c:v>100.08486526349553</c:v>
                </c:pt>
                <c:pt idx="68">
                  <c:v>100.00172804217728</c:v>
                </c:pt>
                <c:pt idx="69">
                  <c:v>99.900938752598194</c:v>
                </c:pt>
                <c:pt idx="70">
                  <c:v>100.15030718740135</c:v>
                </c:pt>
                <c:pt idx="71">
                  <c:v>100.55066315572549</c:v>
                </c:pt>
                <c:pt idx="72">
                  <c:v>101.43667823070376</c:v>
                </c:pt>
                <c:pt idx="73">
                  <c:v>101.24149654194439</c:v>
                </c:pt>
                <c:pt idx="74">
                  <c:v>101.16271651042501</c:v>
                </c:pt>
                <c:pt idx="75">
                  <c:v>100.95894788110954</c:v>
                </c:pt>
                <c:pt idx="76">
                  <c:v>100.59331632638025</c:v>
                </c:pt>
                <c:pt idx="77">
                  <c:v>100.22003385425263</c:v>
                </c:pt>
                <c:pt idx="78">
                  <c:v>99.930793610761683</c:v>
                </c:pt>
                <c:pt idx="79">
                  <c:v>99.925710825699227</c:v>
                </c:pt>
                <c:pt idx="80">
                  <c:v>100.08711664735067</c:v>
                </c:pt>
                <c:pt idx="81">
                  <c:v>100.0682579114431</c:v>
                </c:pt>
                <c:pt idx="82">
                  <c:v>100.07115646772165</c:v>
                </c:pt>
                <c:pt idx="83">
                  <c:v>100.11145973292578</c:v>
                </c:pt>
                <c:pt idx="84">
                  <c:v>99.866199761145523</c:v>
                </c:pt>
                <c:pt idx="85">
                  <c:v>99.670790897025356</c:v>
                </c:pt>
                <c:pt idx="86">
                  <c:v>99.967084909479311</c:v>
                </c:pt>
                <c:pt idx="87">
                  <c:v>100.700131234889</c:v>
                </c:pt>
                <c:pt idx="88">
                  <c:v>101.19352719494864</c:v>
                </c:pt>
                <c:pt idx="89">
                  <c:v>101.01213172240196</c:v>
                </c:pt>
                <c:pt idx="90">
                  <c:v>100.42518566593574</c:v>
                </c:pt>
                <c:pt idx="91">
                  <c:v>99.719591628075975</c:v>
                </c:pt>
                <c:pt idx="92">
                  <c:v>99.208889832843212</c:v>
                </c:pt>
                <c:pt idx="93">
                  <c:v>99.037041863555729</c:v>
                </c:pt>
                <c:pt idx="94">
                  <c:v>98.942040160856408</c:v>
                </c:pt>
                <c:pt idx="95">
                  <c:v>98.983405609466814</c:v>
                </c:pt>
                <c:pt idx="96">
                  <c:v>99.450284038117985</c:v>
                </c:pt>
                <c:pt idx="97">
                  <c:v>99.992794787368027</c:v>
                </c:pt>
                <c:pt idx="98">
                  <c:v>100.26619112961828</c:v>
                </c:pt>
              </c:numCache>
            </c:numRef>
          </c:val>
          <c:smooth val="0"/>
        </c:ser>
        <c:ser>
          <c:idx val="5"/>
          <c:order val="2"/>
          <c:tx>
            <c:strRef>
              <c:f>' Grafik (detrended)'!$V$2</c:f>
              <c:strCache>
                <c:ptCount val="1"/>
                <c:pt idx="0">
                  <c:v>Non Agricultural Employment/Labor Force </c:v>
                </c:pt>
              </c:strCache>
            </c:strRef>
          </c:tx>
          <c:spPr>
            <a:ln w="19050">
              <a:solidFill>
                <a:srgbClr val="FF0000"/>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(detrended)'!$V$3:$V$900</c:f>
              <c:numCache>
                <c:formatCode>General</c:formatCode>
                <c:ptCount val="898"/>
                <c:pt idx="0">
                  <c:v>100.89971908471342</c:v>
                </c:pt>
                <c:pt idx="1">
                  <c:v>100.82497170509291</c:v>
                </c:pt>
                <c:pt idx="2">
                  <c:v>100.683978709519</c:v>
                </c:pt>
                <c:pt idx="3">
                  <c:v>100.36040945825995</c:v>
                </c:pt>
                <c:pt idx="4">
                  <c:v>99.932767648661283</c:v>
                </c:pt>
                <c:pt idx="5">
                  <c:v>99.513989134925112</c:v>
                </c:pt>
                <c:pt idx="6">
                  <c:v>99.576191312374021</c:v>
                </c:pt>
                <c:pt idx="7">
                  <c:v>99.949779977543159</c:v>
                </c:pt>
                <c:pt idx="8">
                  <c:v>99.942781685347342</c:v>
                </c:pt>
                <c:pt idx="9">
                  <c:v>99.447829252888425</c:v>
                </c:pt>
                <c:pt idx="10">
                  <c:v>98.895924062576015</c:v>
                </c:pt>
                <c:pt idx="11">
                  <c:v>99.001150530184219</c:v>
                </c:pt>
                <c:pt idx="12">
                  <c:v>99.446994822592643</c:v>
                </c:pt>
                <c:pt idx="13">
                  <c:v>99.871944426031405</c:v>
                </c:pt>
                <c:pt idx="14">
                  <c:v>100.27700763163512</c:v>
                </c:pt>
                <c:pt idx="15">
                  <c:v>100.5014988046678</c:v>
                </c:pt>
                <c:pt idx="16">
                  <c:v>100.4296536820972</c:v>
                </c:pt>
                <c:pt idx="17">
                  <c:v>100.06652080456699</c:v>
                </c:pt>
                <c:pt idx="18">
                  <c:v>99.888867000063129</c:v>
                </c:pt>
                <c:pt idx="19">
                  <c:v>99.9476022558583</c:v>
                </c:pt>
                <c:pt idx="20">
                  <c:v>100.10201867019902</c:v>
                </c:pt>
                <c:pt idx="21">
                  <c:v>100.2679402894358</c:v>
                </c:pt>
                <c:pt idx="22">
                  <c:v>99.949509578904738</c:v>
                </c:pt>
                <c:pt idx="23">
                  <c:v>99.669499784865806</c:v>
                </c:pt>
                <c:pt idx="24">
                  <c:v>99.806520289251864</c:v>
                </c:pt>
                <c:pt idx="25">
                  <c:v>99.961245632121631</c:v>
                </c:pt>
                <c:pt idx="26">
                  <c:v>100.0653810469715</c:v>
                </c:pt>
                <c:pt idx="27">
                  <c:v>99.785024991290953</c:v>
                </c:pt>
                <c:pt idx="28">
                  <c:v>99.469856980043772</c:v>
                </c:pt>
                <c:pt idx="29">
                  <c:v>99.362825572145368</c:v>
                </c:pt>
                <c:pt idx="30">
                  <c:v>99.551668612684253</c:v>
                </c:pt>
                <c:pt idx="31">
                  <c:v>99.765724547633184</c:v>
                </c:pt>
                <c:pt idx="32">
                  <c:v>99.6374298369809</c:v>
                </c:pt>
                <c:pt idx="33">
                  <c:v>99.573352344374541</c:v>
                </c:pt>
                <c:pt idx="34">
                  <c:v>99.87384480754443</c:v>
                </c:pt>
                <c:pt idx="35">
                  <c:v>100.66628856035997</c:v>
                </c:pt>
                <c:pt idx="36">
                  <c:v>101.11015588327021</c:v>
                </c:pt>
                <c:pt idx="37">
                  <c:v>100.99950302140253</c:v>
                </c:pt>
                <c:pt idx="38">
                  <c:v>101.38341481300405</c:v>
                </c:pt>
                <c:pt idx="39">
                  <c:v>102.17942140945331</c:v>
                </c:pt>
                <c:pt idx="40">
                  <c:v>102.44549307057336</c:v>
                </c:pt>
                <c:pt idx="41">
                  <c:v>102.00640625821205</c:v>
                </c:pt>
                <c:pt idx="42">
                  <c:v>101.90518834219178</c:v>
                </c:pt>
                <c:pt idx="43">
                  <c:v>102.3102613030058</c:v>
                </c:pt>
                <c:pt idx="44">
                  <c:v>102.10621987598385</c:v>
                </c:pt>
                <c:pt idx="45">
                  <c:v>101.57777047809017</c:v>
                </c:pt>
                <c:pt idx="46">
                  <c:v>99.421341957730718</c:v>
                </c:pt>
                <c:pt idx="47">
                  <c:v>98.790391887751781</c:v>
                </c:pt>
                <c:pt idx="48">
                  <c:v>97.894872610539579</c:v>
                </c:pt>
                <c:pt idx="49">
                  <c:v>97.267479870872947</c:v>
                </c:pt>
                <c:pt idx="50">
                  <c:v>96.981327833774088</c:v>
                </c:pt>
                <c:pt idx="51">
                  <c:v>97.080011433990123</c:v>
                </c:pt>
                <c:pt idx="52">
                  <c:v>97.755916611008359</c:v>
                </c:pt>
                <c:pt idx="53">
                  <c:v>98.729858513683851</c:v>
                </c:pt>
                <c:pt idx="54">
                  <c:v>99.202531639641407</c:v>
                </c:pt>
                <c:pt idx="55">
                  <c:v>99.04097895824458</c:v>
                </c:pt>
                <c:pt idx="56">
                  <c:v>99.170466586090214</c:v>
                </c:pt>
                <c:pt idx="57">
                  <c:v>99.734216733268397</c:v>
                </c:pt>
                <c:pt idx="58">
                  <c:v>100.24519849177128</c:v>
                </c:pt>
                <c:pt idx="59">
                  <c:v>100.29023406301924</c:v>
                </c:pt>
                <c:pt idx="60">
                  <c:v>99.89019003909327</c:v>
                </c:pt>
                <c:pt idx="61">
                  <c:v>99.805188307301265</c:v>
                </c:pt>
                <c:pt idx="62">
                  <c:v>99.636844194178479</c:v>
                </c:pt>
                <c:pt idx="63">
                  <c:v>100.98656107568233</c:v>
                </c:pt>
                <c:pt idx="64">
                  <c:v>101.06653660111735</c:v>
                </c:pt>
                <c:pt idx="65">
                  <c:v>101.25432474366683</c:v>
                </c:pt>
                <c:pt idx="66">
                  <c:v>100.75209511720666</c:v>
                </c:pt>
                <c:pt idx="67">
                  <c:v>99.842213707346502</c:v>
                </c:pt>
                <c:pt idx="68">
                  <c:v>99.543396625405862</c:v>
                </c:pt>
                <c:pt idx="69">
                  <c:v>99.716533051416661</c:v>
                </c:pt>
                <c:pt idx="70">
                  <c:v>100.03184565817524</c:v>
                </c:pt>
                <c:pt idx="71">
                  <c:v>100.03401427887293</c:v>
                </c:pt>
                <c:pt idx="72">
                  <c:v>100.14698164591402</c:v>
                </c:pt>
                <c:pt idx="73">
                  <c:v>100.81856420407406</c:v>
                </c:pt>
                <c:pt idx="74">
                  <c:v>100.84473693685017</c:v>
                </c:pt>
                <c:pt idx="75">
                  <c:v>100.32922702510392</c:v>
                </c:pt>
                <c:pt idx="76">
                  <c:v>99.549408192617108</c:v>
                </c:pt>
                <c:pt idx="77">
                  <c:v>99.173482067151426</c:v>
                </c:pt>
                <c:pt idx="78">
                  <c:v>99.402700438281613</c:v>
                </c:pt>
                <c:pt idx="79">
                  <c:v>100.12997011298914</c:v>
                </c:pt>
                <c:pt idx="80">
                  <c:v>100.69836894817456</c:v>
                </c:pt>
                <c:pt idx="81">
                  <c:v>100.45737586567947</c:v>
                </c:pt>
                <c:pt idx="82">
                  <c:v>100.40331527674786</c:v>
                </c:pt>
                <c:pt idx="83">
                  <c:v>100.65007601440657</c:v>
                </c:pt>
                <c:pt idx="84">
                  <c:v>100.84720895032946</c:v>
                </c:pt>
                <c:pt idx="85">
                  <c:v>100.6674799526765</c:v>
                </c:pt>
                <c:pt idx="86">
                  <c:v>100.42567827122686</c:v>
                </c:pt>
                <c:pt idx="87">
                  <c:v>100.52147541494053</c:v>
                </c:pt>
                <c:pt idx="88">
                  <c:v>100.59424975944265</c:v>
                </c:pt>
                <c:pt idx="89">
                  <c:v>100.54091574894493</c:v>
                </c:pt>
                <c:pt idx="90">
                  <c:v>100.17183357936747</c:v>
                </c:pt>
                <c:pt idx="91">
                  <c:v>99.570505904162104</c:v>
                </c:pt>
                <c:pt idx="92">
                  <c:v>99.230470525515031</c:v>
                </c:pt>
                <c:pt idx="93">
                  <c:v>99.329686324376908</c:v>
                </c:pt>
                <c:pt idx="94">
                  <c:v>99.18432517255637</c:v>
                </c:pt>
                <c:pt idx="95">
                  <c:v>99.065994733161702</c:v>
                </c:pt>
                <c:pt idx="96">
                  <c:v>99.45510758988388</c:v>
                </c:pt>
                <c:pt idx="97">
                  <c:v>99.774647422964307</c:v>
                </c:pt>
                <c:pt idx="98">
                  <c:v>99.836674856208845</c:v>
                </c:pt>
              </c:numCache>
            </c:numRef>
          </c:val>
          <c:smooth val="0"/>
        </c:ser>
        <c:dLbls>
          <c:showLegendKey val="0"/>
          <c:showVal val="0"/>
          <c:showCatName val="0"/>
          <c:showSerName val="0"/>
          <c:showPercent val="0"/>
          <c:showBubbleSize val="0"/>
        </c:dLbls>
        <c:marker val="1"/>
        <c:smooth val="0"/>
        <c:axId val="82675584"/>
        <c:axId val="83042304"/>
      </c:lineChart>
      <c:dateAx>
        <c:axId val="82675584"/>
        <c:scaling>
          <c:orientation val="minMax"/>
          <c:min val="38412"/>
        </c:scaling>
        <c:delete val="0"/>
        <c:axPos val="b"/>
        <c:numFmt formatCode="mmyy" sourceLinked="0"/>
        <c:majorTickMark val="none"/>
        <c:minorTickMark val="none"/>
        <c:tickLblPos val="low"/>
        <c:txPr>
          <a:bodyPr rot="-5400000" vert="horz"/>
          <a:lstStyle/>
          <a:p>
            <a:pPr>
              <a:defRPr/>
            </a:pPr>
            <a:endParaRPr lang="tr-TR"/>
          </a:p>
        </c:txPr>
        <c:crossAx val="83042304"/>
        <c:crosses val="autoZero"/>
        <c:auto val="1"/>
        <c:lblOffset val="100"/>
        <c:baseTimeUnit val="months"/>
        <c:majorUnit val="6"/>
        <c:majorTimeUnit val="months"/>
        <c:minorUnit val="5"/>
        <c:minorTimeUnit val="days"/>
      </c:dateAx>
      <c:valAx>
        <c:axId val="83042304"/>
        <c:scaling>
          <c:orientation val="minMax"/>
        </c:scaling>
        <c:delete val="0"/>
        <c:axPos val="l"/>
        <c:numFmt formatCode="0" sourceLinked="0"/>
        <c:majorTickMark val="out"/>
        <c:minorTickMark val="none"/>
        <c:tickLblPos val="nextTo"/>
        <c:txPr>
          <a:bodyPr rot="0" vert="horz"/>
          <a:lstStyle/>
          <a:p>
            <a:pPr>
              <a:defRPr/>
            </a:pPr>
            <a:endParaRPr lang="tr-TR"/>
          </a:p>
        </c:txPr>
        <c:crossAx val="82675584"/>
        <c:crosses val="autoZero"/>
        <c:crossBetween val="between"/>
      </c:valAx>
      <c:spPr>
        <a:noFill/>
        <a:ln w="25400">
          <a:noFill/>
        </a:ln>
      </c:spPr>
    </c:plotArea>
    <c:legend>
      <c:legendPos val="b"/>
      <c:layout>
        <c:manualLayout>
          <c:xMode val="edge"/>
          <c:yMode val="edge"/>
          <c:x val="7.897796240036925E-2"/>
          <c:y val="0.64175484851723852"/>
          <c:w val="0.84007412459269359"/>
          <c:h val="0.19025142219213545"/>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(D)</a:t>
            </a:r>
          </a:p>
        </c:rich>
      </c:tx>
      <c:layout/>
      <c:overlay val="1"/>
    </c:title>
    <c:autoTitleDeleted val="0"/>
    <c:plotArea>
      <c:layout>
        <c:manualLayout>
          <c:layoutTarget val="inner"/>
          <c:xMode val="edge"/>
          <c:yMode val="edge"/>
          <c:x val="8.766744349600783E-2"/>
          <c:y val="3.5680283554299301E-2"/>
          <c:w val="0.84505832604257791"/>
          <c:h val="0.78920142694306128"/>
        </c:manualLayout>
      </c:layout>
      <c:lineChart>
        <c:grouping val="standard"/>
        <c:varyColors val="0"/>
        <c:ser>
          <c:idx val="1"/>
          <c:order val="0"/>
          <c:tx>
            <c:strRef>
              <c:f>' Grafik (detrended)'!$R$2</c:f>
              <c:strCache>
                <c:ptCount val="1"/>
                <c:pt idx="0">
                  <c:v>Kariyer.net Job Application per Vacancy</c:v>
                </c:pt>
              </c:strCache>
            </c:strRef>
          </c:tx>
          <c:spPr>
            <a:ln>
              <a:solidFill>
                <a:schemeClr val="tx1">
                  <a:lumMod val="50000"/>
                  <a:lumOff val="50000"/>
                </a:schemeClr>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(detrended)'!$R$3:$R$900</c:f>
              <c:numCache>
                <c:formatCode>0.00</c:formatCode>
                <c:ptCount val="898"/>
                <c:pt idx="0">
                  <c:v>100.03454388832732</c:v>
                </c:pt>
                <c:pt idx="1">
                  <c:v>100.05537036769346</c:v>
                </c:pt>
                <c:pt idx="2">
                  <c:v>100.11590909202253</c:v>
                </c:pt>
                <c:pt idx="3">
                  <c:v>100.08184598146239</c:v>
                </c:pt>
                <c:pt idx="4">
                  <c:v>100.0831254764697</c:v>
                </c:pt>
                <c:pt idx="5">
                  <c:v>100.10089140906948</c:v>
                </c:pt>
                <c:pt idx="6">
                  <c:v>99.933437186435924</c:v>
                </c:pt>
                <c:pt idx="7">
                  <c:v>99.810721880853379</c:v>
                </c:pt>
                <c:pt idx="8">
                  <c:v>99.93245007645308</c:v>
                </c:pt>
                <c:pt idx="9">
                  <c:v>100.04837824450293</c:v>
                </c:pt>
                <c:pt idx="10">
                  <c:v>99.951131432179579</c:v>
                </c:pt>
                <c:pt idx="11">
                  <c:v>99.787570588191812</c:v>
                </c:pt>
                <c:pt idx="12">
                  <c:v>99.796927278832655</c:v>
                </c:pt>
                <c:pt idx="13">
                  <c:v>100.01619733778679</c:v>
                </c:pt>
                <c:pt idx="14">
                  <c:v>100.1427444986691</c:v>
                </c:pt>
                <c:pt idx="15">
                  <c:v>100.09958580355286</c:v>
                </c:pt>
                <c:pt idx="16">
                  <c:v>100.05309108713665</c:v>
                </c:pt>
                <c:pt idx="17">
                  <c:v>100.06438791127</c:v>
                </c:pt>
                <c:pt idx="18">
                  <c:v>100.2050333035513</c:v>
                </c:pt>
                <c:pt idx="19">
                  <c:v>100.33433680725105</c:v>
                </c:pt>
                <c:pt idx="20">
                  <c:v>100.30722058453348</c:v>
                </c:pt>
                <c:pt idx="21">
                  <c:v>100.35826595093741</c:v>
                </c:pt>
                <c:pt idx="22">
                  <c:v>100.51089616389154</c:v>
                </c:pt>
                <c:pt idx="23">
                  <c:v>100.53138766328846</c:v>
                </c:pt>
                <c:pt idx="24">
                  <c:v>100.49050669208934</c:v>
                </c:pt>
                <c:pt idx="25">
                  <c:v>100.39372817221114</c:v>
                </c:pt>
                <c:pt idx="26">
                  <c:v>100.31188183797602</c:v>
                </c:pt>
                <c:pt idx="27">
                  <c:v>100.35767483385092</c:v>
                </c:pt>
                <c:pt idx="28">
                  <c:v>100.33784361962729</c:v>
                </c:pt>
                <c:pt idx="29">
                  <c:v>100.16958888692166</c:v>
                </c:pt>
                <c:pt idx="30">
                  <c:v>99.850259716271381</c:v>
                </c:pt>
                <c:pt idx="31">
                  <c:v>99.474236865525341</c:v>
                </c:pt>
                <c:pt idx="32">
                  <c:v>99.174748371079431</c:v>
                </c:pt>
                <c:pt idx="33">
                  <c:v>98.865357349445105</c:v>
                </c:pt>
                <c:pt idx="34">
                  <c:v>98.438153630249076</c:v>
                </c:pt>
                <c:pt idx="35">
                  <c:v>97.913200298200039</c:v>
                </c:pt>
                <c:pt idx="36">
                  <c:v>100.47590749012137</c:v>
                </c:pt>
                <c:pt idx="37">
                  <c:v>99.970777286237066</c:v>
                </c:pt>
                <c:pt idx="38">
                  <c:v>99.584887804750295</c:v>
                </c:pt>
                <c:pt idx="39">
                  <c:v>99.367748623375533</c:v>
                </c:pt>
                <c:pt idx="40">
                  <c:v>99.020428675008517</c:v>
                </c:pt>
                <c:pt idx="41">
                  <c:v>98.556740027425846</c:v>
                </c:pt>
                <c:pt idx="42">
                  <c:v>98.238659658118081</c:v>
                </c:pt>
                <c:pt idx="43">
                  <c:v>98.038633351689583</c:v>
                </c:pt>
                <c:pt idx="44">
                  <c:v>97.867349079522384</c:v>
                </c:pt>
                <c:pt idx="45">
                  <c:v>97.559824589377186</c:v>
                </c:pt>
                <c:pt idx="46">
                  <c:v>99.769146244799757</c:v>
                </c:pt>
                <c:pt idx="47">
                  <c:v>99.004786761015396</c:v>
                </c:pt>
                <c:pt idx="48">
                  <c:v>103.67915693520897</c:v>
                </c:pt>
                <c:pt idx="49">
                  <c:v>103.42570353190413</c:v>
                </c:pt>
                <c:pt idx="50">
                  <c:v>103.23890417981943</c:v>
                </c:pt>
                <c:pt idx="51">
                  <c:v>102.87706651930488</c:v>
                </c:pt>
                <c:pt idx="52">
                  <c:v>102.37939702024528</c:v>
                </c:pt>
                <c:pt idx="53">
                  <c:v>101.92927700529961</c:v>
                </c:pt>
                <c:pt idx="54">
                  <c:v>101.56722230022218</c:v>
                </c:pt>
                <c:pt idx="55">
                  <c:v>101.09749229244912</c:v>
                </c:pt>
                <c:pt idx="56">
                  <c:v>100.43020692361497</c:v>
                </c:pt>
                <c:pt idx="57">
                  <c:v>99.801917644946428</c:v>
                </c:pt>
                <c:pt idx="58">
                  <c:v>99.562224812178215</c:v>
                </c:pt>
                <c:pt idx="59">
                  <c:v>99.690536107463558</c:v>
                </c:pt>
                <c:pt idx="60">
                  <c:v>99.748471567544925</c:v>
                </c:pt>
                <c:pt idx="61">
                  <c:v>99.586799278103541</c:v>
                </c:pt>
                <c:pt idx="62">
                  <c:v>99.366298446967804</c:v>
                </c:pt>
                <c:pt idx="63">
                  <c:v>99.165318847350036</c:v>
                </c:pt>
                <c:pt idx="64">
                  <c:v>99.112618527310985</c:v>
                </c:pt>
                <c:pt idx="65">
                  <c:v>99.228880399916335</c:v>
                </c:pt>
                <c:pt idx="66">
                  <c:v>99.472120016414664</c:v>
                </c:pt>
                <c:pt idx="67">
                  <c:v>99.83035815116915</c:v>
                </c:pt>
                <c:pt idx="68">
                  <c:v>100.11642570414082</c:v>
                </c:pt>
                <c:pt idx="69">
                  <c:v>100.21212553477261</c:v>
                </c:pt>
                <c:pt idx="70">
                  <c:v>100.22042900667815</c:v>
                </c:pt>
                <c:pt idx="71">
                  <c:v>100.17307666711336</c:v>
                </c:pt>
                <c:pt idx="72">
                  <c:v>100.00348779131957</c:v>
                </c:pt>
                <c:pt idx="73">
                  <c:v>99.973058181492618</c:v>
                </c:pt>
                <c:pt idx="74">
                  <c:v>100.25558543199547</c:v>
                </c:pt>
                <c:pt idx="75">
                  <c:v>100.54094548757379</c:v>
                </c:pt>
                <c:pt idx="76">
                  <c:v>100.53951457594751</c:v>
                </c:pt>
                <c:pt idx="77">
                  <c:v>100.22759543105963</c:v>
                </c:pt>
                <c:pt idx="78">
                  <c:v>99.847014520925754</c:v>
                </c:pt>
                <c:pt idx="79">
                  <c:v>99.648325357539193</c:v>
                </c:pt>
                <c:pt idx="80">
                  <c:v>99.598083252526393</c:v>
                </c:pt>
                <c:pt idx="81">
                  <c:v>99.531060105941066</c:v>
                </c:pt>
                <c:pt idx="82">
                  <c:v>99.477797694801396</c:v>
                </c:pt>
                <c:pt idx="83">
                  <c:v>99.630577229383604</c:v>
                </c:pt>
                <c:pt idx="84">
                  <c:v>99.845054801902222</c:v>
                </c:pt>
                <c:pt idx="85">
                  <c:v>99.678468471721743</c:v>
                </c:pt>
                <c:pt idx="86">
                  <c:v>99.200930601211383</c:v>
                </c:pt>
                <c:pt idx="87">
                  <c:v>98.936864940589615</c:v>
                </c:pt>
                <c:pt idx="88">
                  <c:v>99.122326127649345</c:v>
                </c:pt>
                <c:pt idx="89">
                  <c:v>99.603890532791425</c:v>
                </c:pt>
                <c:pt idx="90">
                  <c:v>99.967218327447242</c:v>
                </c:pt>
                <c:pt idx="91">
                  <c:v>99.984385528130076</c:v>
                </c:pt>
                <c:pt idx="92">
                  <c:v>99.899103738010353</c:v>
                </c:pt>
                <c:pt idx="93">
                  <c:v>100.02262890044955</c:v>
                </c:pt>
                <c:pt idx="94">
                  <c:v>100.33664264751064</c:v>
                </c:pt>
                <c:pt idx="95">
                  <c:v>100.54918521735391</c:v>
                </c:pt>
                <c:pt idx="96">
                  <c:v>100.59721159705606</c:v>
                </c:pt>
                <c:pt idx="97">
                  <c:v>100.59543248860224</c:v>
                </c:pt>
                <c:pt idx="98">
                  <c:v>100.49778447827569</c:v>
                </c:pt>
              </c:numCache>
            </c:numRef>
          </c:val>
          <c:smooth val="0"/>
        </c:ser>
        <c:ser>
          <c:idx val="2"/>
          <c:order val="1"/>
          <c:tx>
            <c:strRef>
              <c:f>' Grafik (detrended)'!$C$2</c:f>
              <c:strCache>
                <c:ptCount val="1"/>
                <c:pt idx="0">
                  <c:v>ISKUR Newly Registered Unemployed/NFLF</c:v>
                </c:pt>
              </c:strCache>
            </c:strRef>
          </c:tx>
          <c:spPr>
            <a:ln w="19050">
              <a:solidFill>
                <a:schemeClr val="tx1"/>
              </a:solidFill>
              <a:prstDash val="sysDash"/>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(detrended)'!$C$3:$C$900</c:f>
              <c:numCache>
                <c:formatCode>General</c:formatCode>
                <c:ptCount val="898"/>
                <c:pt idx="4">
                  <c:v>100.80444174303418</c:v>
                </c:pt>
                <c:pt idx="5">
                  <c:v>100.79022580607676</c:v>
                </c:pt>
                <c:pt idx="6">
                  <c:v>100.70482835211462</c:v>
                </c:pt>
                <c:pt idx="7">
                  <c:v>100.6683213012992</c:v>
                </c:pt>
                <c:pt idx="8">
                  <c:v>100.48238295075203</c:v>
                </c:pt>
                <c:pt idx="9">
                  <c:v>99.912775918710096</c:v>
                </c:pt>
                <c:pt idx="10">
                  <c:v>99.233534282918654</c:v>
                </c:pt>
                <c:pt idx="11">
                  <c:v>98.788947277527981</c:v>
                </c:pt>
                <c:pt idx="12">
                  <c:v>98.860913461433711</c:v>
                </c:pt>
                <c:pt idx="13">
                  <c:v>99.367231581928039</c:v>
                </c:pt>
                <c:pt idx="14">
                  <c:v>99.709655423823605</c:v>
                </c:pt>
                <c:pt idx="15">
                  <c:v>99.801854369817065</c:v>
                </c:pt>
                <c:pt idx="16">
                  <c:v>99.909048317516479</c:v>
                </c:pt>
                <c:pt idx="17">
                  <c:v>99.920840363798675</c:v>
                </c:pt>
                <c:pt idx="18">
                  <c:v>99.840261315796795</c:v>
                </c:pt>
                <c:pt idx="19">
                  <c:v>99.822998172652333</c:v>
                </c:pt>
                <c:pt idx="20">
                  <c:v>99.877719248927107</c:v>
                </c:pt>
                <c:pt idx="21">
                  <c:v>100.10851534071999</c:v>
                </c:pt>
                <c:pt idx="22">
                  <c:v>100.43283852121839</c:v>
                </c:pt>
                <c:pt idx="23">
                  <c:v>100.6090484247738</c:v>
                </c:pt>
                <c:pt idx="24">
                  <c:v>100.61258330439678</c:v>
                </c:pt>
                <c:pt idx="25">
                  <c:v>100.56807918194148</c:v>
                </c:pt>
                <c:pt idx="26">
                  <c:v>100.80095052172096</c:v>
                </c:pt>
                <c:pt idx="27">
                  <c:v>101.09054426756518</c:v>
                </c:pt>
                <c:pt idx="28">
                  <c:v>100.70159208144608</c:v>
                </c:pt>
                <c:pt idx="29">
                  <c:v>99.96850298212911</c:v>
                </c:pt>
                <c:pt idx="30">
                  <c:v>99.542620324559479</c:v>
                </c:pt>
                <c:pt idx="31">
                  <c:v>99.061003072430481</c:v>
                </c:pt>
                <c:pt idx="32">
                  <c:v>98.448870373058085</c:v>
                </c:pt>
                <c:pt idx="33">
                  <c:v>98.151443449599412</c:v>
                </c:pt>
                <c:pt idx="34">
                  <c:v>98.205183336016376</c:v>
                </c:pt>
                <c:pt idx="35">
                  <c:v>98.478657130128738</c:v>
                </c:pt>
                <c:pt idx="36">
                  <c:v>98.842353558753729</c:v>
                </c:pt>
                <c:pt idx="37">
                  <c:v>99.182902946758162</c:v>
                </c:pt>
                <c:pt idx="38">
                  <c:v>99.472256464852137</c:v>
                </c:pt>
                <c:pt idx="39">
                  <c:v>99.78420142820292</c:v>
                </c:pt>
                <c:pt idx="40">
                  <c:v>100.13852441140092</c:v>
                </c:pt>
                <c:pt idx="41">
                  <c:v>100.42025069219359</c:v>
                </c:pt>
                <c:pt idx="42">
                  <c:v>100.48216842458213</c:v>
                </c:pt>
                <c:pt idx="43">
                  <c:v>100.40914605873026</c:v>
                </c:pt>
                <c:pt idx="44">
                  <c:v>100.58271540119335</c:v>
                </c:pt>
                <c:pt idx="45">
                  <c:v>101.1661478147452</c:v>
                </c:pt>
                <c:pt idx="46">
                  <c:v>101.87290054990028</c:v>
                </c:pt>
                <c:pt idx="47">
                  <c:v>102.02901163323399</c:v>
                </c:pt>
                <c:pt idx="48">
                  <c:v>101.52543501566133</c:v>
                </c:pt>
                <c:pt idx="49">
                  <c:v>101.00507200264572</c:v>
                </c:pt>
                <c:pt idx="50">
                  <c:v>100.77225890111067</c:v>
                </c:pt>
                <c:pt idx="51">
                  <c:v>100.60008652186366</c:v>
                </c:pt>
                <c:pt idx="52">
                  <c:v>100.31767289101469</c:v>
                </c:pt>
                <c:pt idx="53">
                  <c:v>100.28666139335159</c:v>
                </c:pt>
                <c:pt idx="54">
                  <c:v>100.79889835788855</c:v>
                </c:pt>
                <c:pt idx="55">
                  <c:v>101.49889038120114</c:v>
                </c:pt>
                <c:pt idx="56">
                  <c:v>101.95097746898196</c:v>
                </c:pt>
                <c:pt idx="57">
                  <c:v>102.23979711276978</c:v>
                </c:pt>
                <c:pt idx="58">
                  <c:v>96.595163088468908</c:v>
                </c:pt>
                <c:pt idx="59">
                  <c:v>97.644147956656511</c:v>
                </c:pt>
                <c:pt idx="60">
                  <c:v>98.628391846706251</c:v>
                </c:pt>
                <c:pt idx="61">
                  <c:v>99.19248657507525</c:v>
                </c:pt>
                <c:pt idx="62">
                  <c:v>99.273765891842274</c:v>
                </c:pt>
                <c:pt idx="63">
                  <c:v>99.091458203768767</c:v>
                </c:pt>
                <c:pt idx="64">
                  <c:v>99.305358835374264</c:v>
                </c:pt>
                <c:pt idx="65">
                  <c:v>99.681332650207452</c:v>
                </c:pt>
                <c:pt idx="66">
                  <c:v>99.340763438727649</c:v>
                </c:pt>
                <c:pt idx="67">
                  <c:v>98.804062292849892</c:v>
                </c:pt>
                <c:pt idx="68">
                  <c:v>99.242046085745926</c:v>
                </c:pt>
                <c:pt idx="69">
                  <c:v>100.26454168642213</c:v>
                </c:pt>
                <c:pt idx="70">
                  <c:v>100.66894407653147</c:v>
                </c:pt>
                <c:pt idx="71">
                  <c:v>100.7241471715451</c:v>
                </c:pt>
                <c:pt idx="72">
                  <c:v>100.66714002520447</c:v>
                </c:pt>
                <c:pt idx="73">
                  <c:v>100.12821498001675</c:v>
                </c:pt>
                <c:pt idx="74">
                  <c:v>99.631836301389399</c:v>
                </c:pt>
                <c:pt idx="75">
                  <c:v>99.647947537348486</c:v>
                </c:pt>
                <c:pt idx="76">
                  <c:v>100.11073805731114</c:v>
                </c:pt>
                <c:pt idx="77">
                  <c:v>100.37339842494215</c:v>
                </c:pt>
                <c:pt idx="78">
                  <c:v>100.14340025981234</c:v>
                </c:pt>
                <c:pt idx="79">
                  <c:v>100.04417368879542</c:v>
                </c:pt>
                <c:pt idx="80">
                  <c:v>99.944485428641414</c:v>
                </c:pt>
                <c:pt idx="81">
                  <c:v>99.364702941922644</c:v>
                </c:pt>
                <c:pt idx="82">
                  <c:v>98.859696372467795</c:v>
                </c:pt>
                <c:pt idx="83">
                  <c:v>98.857457910348728</c:v>
                </c:pt>
                <c:pt idx="84">
                  <c:v>99.247987507186153</c:v>
                </c:pt>
                <c:pt idx="85">
                  <c:v>99.808467302071065</c:v>
                </c:pt>
                <c:pt idx="86">
                  <c:v>100.0706516512337</c:v>
                </c:pt>
                <c:pt idx="87">
                  <c:v>100.18139666760983</c:v>
                </c:pt>
                <c:pt idx="88">
                  <c:v>100.32956628070035</c:v>
                </c:pt>
                <c:pt idx="89">
                  <c:v>100.5340850471072</c:v>
                </c:pt>
                <c:pt idx="90">
                  <c:v>101.1443442302816</c:v>
                </c:pt>
                <c:pt idx="91">
                  <c:v>101.77591719072896</c:v>
                </c:pt>
                <c:pt idx="92">
                  <c:v>101.82521027609081</c:v>
                </c:pt>
                <c:pt idx="93">
                  <c:v>101.51933457956156</c:v>
                </c:pt>
                <c:pt idx="94">
                  <c:v>100.99014273712052</c:v>
                </c:pt>
                <c:pt idx="95">
                  <c:v>100.08628151126646</c:v>
                </c:pt>
                <c:pt idx="96">
                  <c:v>99.240631126726626</c:v>
                </c:pt>
                <c:pt idx="97">
                  <c:v>98.877241572187302</c:v>
                </c:pt>
                <c:pt idx="98">
                  <c:v>99.032699387392469</c:v>
                </c:pt>
              </c:numCache>
            </c:numRef>
          </c:val>
          <c:smooth val="0"/>
        </c:ser>
        <c:ser>
          <c:idx val="4"/>
          <c:order val="2"/>
          <c:tx>
            <c:strRef>
              <c:f>' Grafik (detrended)'!$U$2</c:f>
              <c:strCache>
                <c:ptCount val="1"/>
                <c:pt idx="0">
                  <c:v>Non Agricultural Unemployment Rate </c:v>
                </c:pt>
              </c:strCache>
            </c:strRef>
          </c:tx>
          <c:spPr>
            <a:ln w="19050">
              <a:solidFill>
                <a:srgbClr val="FF0000"/>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(detrended)'!$U$3:$U$900</c:f>
              <c:numCache>
                <c:formatCode>General</c:formatCode>
                <c:ptCount val="898"/>
                <c:pt idx="0">
                  <c:v>99.108303677279778</c:v>
                </c:pt>
                <c:pt idx="1">
                  <c:v>99.181778391660842</c:v>
                </c:pt>
                <c:pt idx="2">
                  <c:v>99.320667778244712</c:v>
                </c:pt>
                <c:pt idx="3">
                  <c:v>99.640884826790341</c:v>
                </c:pt>
                <c:pt idx="4">
                  <c:v>100.06727758364012</c:v>
                </c:pt>
                <c:pt idx="5">
                  <c:v>100.48838446664612</c:v>
                </c:pt>
                <c:pt idx="6">
                  <c:v>100.42561247025053</c:v>
                </c:pt>
                <c:pt idx="7">
                  <c:v>100.05024525563552</c:v>
                </c:pt>
                <c:pt idx="8">
                  <c:v>100.05725107275161</c:v>
                </c:pt>
                <c:pt idx="9">
                  <c:v>100.55523660120066</c:v>
                </c:pt>
                <c:pt idx="10">
                  <c:v>101.11640186174446</c:v>
                </c:pt>
                <c:pt idx="11">
                  <c:v>101.00892713313594</c:v>
                </c:pt>
                <c:pt idx="12">
                  <c:v>100.55608033042515</c:v>
                </c:pt>
                <c:pt idx="13">
                  <c:v>100.12821976652657</c:v>
                </c:pt>
                <c:pt idx="14">
                  <c:v>99.723757580947463</c:v>
                </c:pt>
                <c:pt idx="15">
                  <c:v>99.501003656032523</c:v>
                </c:pt>
                <c:pt idx="16">
                  <c:v>99.572184443195198</c:v>
                </c:pt>
                <c:pt idx="17">
                  <c:v>99.933523416191406</c:v>
                </c:pt>
                <c:pt idx="18">
                  <c:v>100.11125664278163</c:v>
                </c:pt>
                <c:pt idx="19">
                  <c:v>100.05242521377107</c:v>
                </c:pt>
                <c:pt idx="20">
                  <c:v>99.898085301820799</c:v>
                </c:pt>
                <c:pt idx="21">
                  <c:v>99.732775712094664</c:v>
                </c:pt>
                <c:pt idx="22">
                  <c:v>100.05051592679942</c:v>
                </c:pt>
                <c:pt idx="23">
                  <c:v>100.33159614109388</c:v>
                </c:pt>
                <c:pt idx="24">
                  <c:v>100.19385478041656</c:v>
                </c:pt>
                <c:pt idx="25">
                  <c:v>100.03876939271144</c:v>
                </c:pt>
                <c:pt idx="26">
                  <c:v>99.934661671911485</c:v>
                </c:pt>
                <c:pt idx="27">
                  <c:v>100.21543814688408</c:v>
                </c:pt>
                <c:pt idx="28">
                  <c:v>100.53296851533887</c:v>
                </c:pt>
                <c:pt idx="29">
                  <c:v>100.64126037497998</c:v>
                </c:pt>
                <c:pt idx="30">
                  <c:v>100.45035044973483</c:v>
                </c:pt>
                <c:pt idx="31">
                  <c:v>100.2348255910826</c:v>
                </c:pt>
                <c:pt idx="32">
                  <c:v>100.36388951783714</c:v>
                </c:pt>
                <c:pt idx="33">
                  <c:v>100.42847573731363</c:v>
                </c:pt>
                <c:pt idx="34">
                  <c:v>100.12631454481267</c:v>
                </c:pt>
                <c:pt idx="35">
                  <c:v>99.338121460631328</c:v>
                </c:pt>
                <c:pt idx="36">
                  <c:v>98.902033259100236</c:v>
                </c:pt>
                <c:pt idx="37">
                  <c:v>99.010388178651993</c:v>
                </c:pt>
                <c:pt idx="38">
                  <c:v>98.635462402252202</c:v>
                </c:pt>
                <c:pt idx="39">
                  <c:v>97.867064248954847</c:v>
                </c:pt>
                <c:pt idx="40">
                  <c:v>97.612883693293682</c:v>
                </c:pt>
                <c:pt idx="41">
                  <c:v>98.033058577582707</c:v>
                </c:pt>
                <c:pt idx="42">
                  <c:v>98.130430478383246</c:v>
                </c:pt>
                <c:pt idx="43">
                  <c:v>97.741906556016275</c:v>
                </c:pt>
                <c:pt idx="44">
                  <c:v>97.937226665973895</c:v>
                </c:pt>
                <c:pt idx="45">
                  <c:v>98.446736455560924</c:v>
                </c:pt>
                <c:pt idx="46">
                  <c:v>100.58202598242467</c:v>
                </c:pt>
                <c:pt idx="47">
                  <c:v>101.22441878115293</c:v>
                </c:pt>
                <c:pt idx="48">
                  <c:v>102.15039596387787</c:v>
                </c:pt>
                <c:pt idx="49">
                  <c:v>102.8092843905842</c:v>
                </c:pt>
                <c:pt idx="50">
                  <c:v>103.11263233207109</c:v>
                </c:pt>
                <c:pt idx="51">
                  <c:v>103.00781646281051</c:v>
                </c:pt>
                <c:pt idx="52">
                  <c:v>102.29559853437958</c:v>
                </c:pt>
                <c:pt idx="53">
                  <c:v>101.2864816231253</c:v>
                </c:pt>
                <c:pt idx="54">
                  <c:v>100.80387904136907</c:v>
                </c:pt>
                <c:pt idx="55">
                  <c:v>100.96830731263242</c:v>
                </c:pt>
                <c:pt idx="56">
                  <c:v>100.83647223056036</c:v>
                </c:pt>
                <c:pt idx="57">
                  <c:v>100.26649155669655</c:v>
                </c:pt>
                <c:pt idx="58">
                  <c:v>99.755401260648512</c:v>
                </c:pt>
                <c:pt idx="59">
                  <c:v>99.71060585735907</c:v>
                </c:pt>
                <c:pt idx="60">
                  <c:v>100.1099306757388</c:v>
                </c:pt>
                <c:pt idx="61">
                  <c:v>100.19519194943945</c:v>
                </c:pt>
                <c:pt idx="62">
                  <c:v>100.36447943404728</c:v>
                </c:pt>
                <c:pt idx="63">
                  <c:v>99.023076867680473</c:v>
                </c:pt>
                <c:pt idx="64">
                  <c:v>98.944718363777838</c:v>
                </c:pt>
                <c:pt idx="65">
                  <c:v>98.761213659917985</c:v>
                </c:pt>
                <c:pt idx="66">
                  <c:v>99.253519128975185</c:v>
                </c:pt>
                <c:pt idx="67">
                  <c:v>100.15803565124867</c:v>
                </c:pt>
                <c:pt idx="68">
                  <c:v>100.45869780424752</c:v>
                </c:pt>
                <c:pt idx="69">
                  <c:v>100.28427276792422</c:v>
                </c:pt>
                <c:pt idx="70">
                  <c:v>99.968164480055606</c:v>
                </c:pt>
                <c:pt idx="71">
                  <c:v>99.965997286904724</c:v>
                </c:pt>
                <c:pt idx="72">
                  <c:v>99.853234073061031</c:v>
                </c:pt>
                <c:pt idx="73">
                  <c:v>99.188081867128005</c:v>
                </c:pt>
                <c:pt idx="74">
                  <c:v>99.162339094226454</c:v>
                </c:pt>
                <c:pt idx="75">
                  <c:v>99.671853322440597</c:v>
                </c:pt>
                <c:pt idx="76">
                  <c:v>100.45263132706027</c:v>
                </c:pt>
                <c:pt idx="77">
                  <c:v>100.83340618441623</c:v>
                </c:pt>
                <c:pt idx="78">
                  <c:v>100.60088866709336</c:v>
                </c:pt>
                <c:pt idx="79">
                  <c:v>99.870198590050023</c:v>
                </c:pt>
                <c:pt idx="80">
                  <c:v>99.306474419129884</c:v>
                </c:pt>
                <c:pt idx="81">
                  <c:v>99.544706536739511</c:v>
                </c:pt>
                <c:pt idx="82">
                  <c:v>99.598304821273899</c:v>
                </c:pt>
                <c:pt idx="83">
                  <c:v>99.35412267913884</c:v>
                </c:pt>
                <c:pt idx="84">
                  <c:v>99.159908381057193</c:v>
                </c:pt>
                <c:pt idx="85">
                  <c:v>99.336945801176029</c:v>
                </c:pt>
                <c:pt idx="86">
                  <c:v>99.576126067999056</c:v>
                </c:pt>
                <c:pt idx="87">
                  <c:v>99.481229843883668</c:v>
                </c:pt>
                <c:pt idx="88">
                  <c:v>99.409260707382657</c:v>
                </c:pt>
                <c:pt idx="89">
                  <c:v>99.461994408032226</c:v>
                </c:pt>
                <c:pt idx="90">
                  <c:v>99.828461181923629</c:v>
                </c:pt>
                <c:pt idx="91">
                  <c:v>100.43134670446616</c:v>
                </c:pt>
                <c:pt idx="92">
                  <c:v>100.77549715365615</c:v>
                </c:pt>
                <c:pt idx="93">
                  <c:v>100.67483720167411</c:v>
                </c:pt>
                <c:pt idx="94">
                  <c:v>100.8223827969032</c:v>
                </c:pt>
                <c:pt idx="95">
                  <c:v>100.94281117284905</c:v>
                </c:pt>
                <c:pt idx="96">
                  <c:v>100.54787775441665</c:v>
                </c:pt>
                <c:pt idx="97">
                  <c:v>100.22586156188594</c:v>
                </c:pt>
                <c:pt idx="98">
                  <c:v>100.16359233120133</c:v>
                </c:pt>
              </c:numCache>
            </c:numRef>
          </c:val>
          <c:smooth val="0"/>
        </c:ser>
        <c:dLbls>
          <c:showLegendKey val="0"/>
          <c:showVal val="0"/>
          <c:showCatName val="0"/>
          <c:showSerName val="0"/>
          <c:showPercent val="0"/>
          <c:showBubbleSize val="0"/>
        </c:dLbls>
        <c:marker val="1"/>
        <c:smooth val="0"/>
        <c:axId val="83087744"/>
        <c:axId val="83089280"/>
      </c:lineChart>
      <c:dateAx>
        <c:axId val="83087744"/>
        <c:scaling>
          <c:orientation val="minMax"/>
          <c:min val="38412"/>
        </c:scaling>
        <c:delete val="0"/>
        <c:axPos val="b"/>
        <c:numFmt formatCode="mmyy" sourceLinked="0"/>
        <c:majorTickMark val="none"/>
        <c:minorTickMark val="none"/>
        <c:tickLblPos val="low"/>
        <c:txPr>
          <a:bodyPr rot="-5400000" vert="horz"/>
          <a:lstStyle/>
          <a:p>
            <a:pPr>
              <a:defRPr/>
            </a:pPr>
            <a:endParaRPr lang="tr-TR"/>
          </a:p>
        </c:txPr>
        <c:crossAx val="83089280"/>
        <c:crosses val="autoZero"/>
        <c:auto val="1"/>
        <c:lblOffset val="100"/>
        <c:baseTimeUnit val="months"/>
        <c:majorUnit val="6"/>
        <c:majorTimeUnit val="months"/>
        <c:minorUnit val="5"/>
        <c:minorTimeUnit val="days"/>
      </c:dateAx>
      <c:valAx>
        <c:axId val="83089280"/>
        <c:scaling>
          <c:orientation val="minMax"/>
          <c:max val="110"/>
          <c:min val="96"/>
        </c:scaling>
        <c:delete val="0"/>
        <c:axPos val="l"/>
        <c:numFmt formatCode="0" sourceLinked="0"/>
        <c:majorTickMark val="out"/>
        <c:minorTickMark val="none"/>
        <c:tickLblPos val="nextTo"/>
        <c:txPr>
          <a:bodyPr rot="0" vert="horz"/>
          <a:lstStyle/>
          <a:p>
            <a:pPr>
              <a:defRPr/>
            </a:pPr>
            <a:endParaRPr lang="tr-TR"/>
          </a:p>
        </c:txPr>
        <c:crossAx val="83087744"/>
        <c:crosses val="autoZero"/>
        <c:crossBetween val="between"/>
      </c:valAx>
      <c:spPr>
        <a:noFill/>
        <a:ln w="25400">
          <a:noFill/>
        </a:ln>
      </c:spPr>
    </c:plotArea>
    <c:legend>
      <c:legendPos val="b"/>
      <c:layout>
        <c:manualLayout>
          <c:xMode val="edge"/>
          <c:yMode val="edge"/>
          <c:x val="0.13420948280745482"/>
          <c:y val="0.10418466922403931"/>
          <c:w val="0.79579873109386512"/>
          <c:h val="0.26104852278080626"/>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(F)</a:t>
            </a:r>
          </a:p>
        </c:rich>
      </c:tx>
      <c:layout/>
      <c:overlay val="1"/>
    </c:title>
    <c:autoTitleDeleted val="0"/>
    <c:plotArea>
      <c:layout>
        <c:manualLayout>
          <c:layoutTarget val="inner"/>
          <c:xMode val="edge"/>
          <c:yMode val="edge"/>
          <c:x val="8.9364051715757759E-2"/>
          <c:y val="2.4284308211473562E-2"/>
          <c:w val="0.84505832604257791"/>
          <c:h val="0.78920142694306128"/>
        </c:manualLayout>
      </c:layout>
      <c:lineChart>
        <c:grouping val="standard"/>
        <c:varyColors val="0"/>
        <c:ser>
          <c:idx val="1"/>
          <c:order val="0"/>
          <c:tx>
            <c:strRef>
              <c:f>' Grafik (detrended)'!$J$2</c:f>
              <c:strCache>
                <c:ptCount val="1"/>
                <c:pt idx="0">
                  <c:v>Number of Layoffs/NFLF (right axis)</c:v>
                </c:pt>
              </c:strCache>
            </c:strRef>
          </c:tx>
          <c:spPr>
            <a:ln w="19050">
              <a:solidFill>
                <a:schemeClr val="tx1"/>
              </a:solidFill>
              <a:prstDash val="sysDash"/>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(detrended)'!$J$3:$J$900</c:f>
              <c:numCache>
                <c:formatCode>General</c:formatCode>
                <c:ptCount val="898"/>
                <c:pt idx="0">
                  <c:v>99.89952860328188</c:v>
                </c:pt>
                <c:pt idx="1">
                  <c:v>99.729722964343054</c:v>
                </c:pt>
                <c:pt idx="2">
                  <c:v>99.617174403433836</c:v>
                </c:pt>
                <c:pt idx="3">
                  <c:v>99.845567523295429</c:v>
                </c:pt>
                <c:pt idx="4">
                  <c:v>100.39384109086838</c:v>
                </c:pt>
                <c:pt idx="5">
                  <c:v>100.81244456418506</c:v>
                </c:pt>
                <c:pt idx="6">
                  <c:v>100.42738622031692</c:v>
                </c:pt>
                <c:pt idx="7">
                  <c:v>99.742288768712186</c:v>
                </c:pt>
                <c:pt idx="8">
                  <c:v>99.594842748528464</c:v>
                </c:pt>
                <c:pt idx="9">
                  <c:v>99.816737375379461</c:v>
                </c:pt>
                <c:pt idx="10">
                  <c:v>99.981181751025161</c:v>
                </c:pt>
                <c:pt idx="11">
                  <c:v>100.01925236285165</c:v>
                </c:pt>
                <c:pt idx="12">
                  <c:v>100.52221444188964</c:v>
                </c:pt>
                <c:pt idx="13">
                  <c:v>101.0196252203454</c:v>
                </c:pt>
                <c:pt idx="14">
                  <c:v>100.81474419594343</c:v>
                </c:pt>
                <c:pt idx="15">
                  <c:v>100.28825772671581</c:v>
                </c:pt>
                <c:pt idx="16">
                  <c:v>100.01163405420672</c:v>
                </c:pt>
                <c:pt idx="17">
                  <c:v>100.26535805403027</c:v>
                </c:pt>
                <c:pt idx="18">
                  <c:v>100.26942652915173</c:v>
                </c:pt>
                <c:pt idx="19">
                  <c:v>99.909756545931359</c:v>
                </c:pt>
                <c:pt idx="20">
                  <c:v>99.434076546229377</c:v>
                </c:pt>
                <c:pt idx="21">
                  <c:v>98.977027122437576</c:v>
                </c:pt>
                <c:pt idx="22">
                  <c:v>99.160591550201147</c:v>
                </c:pt>
                <c:pt idx="23">
                  <c:v>99.552576476418338</c:v>
                </c:pt>
                <c:pt idx="24">
                  <c:v>99.611787769825639</c:v>
                </c:pt>
                <c:pt idx="25">
                  <c:v>99.842523913995635</c:v>
                </c:pt>
                <c:pt idx="26">
                  <c:v>100.27840253431833</c:v>
                </c:pt>
                <c:pt idx="27">
                  <c:v>100.58430775237193</c:v>
                </c:pt>
                <c:pt idx="28">
                  <c:v>100.39321293372014</c:v>
                </c:pt>
                <c:pt idx="29">
                  <c:v>99.868946737077309</c:v>
                </c:pt>
                <c:pt idx="30">
                  <c:v>99.727762890747798</c:v>
                </c:pt>
                <c:pt idx="31">
                  <c:v>100.05126971743883</c:v>
                </c:pt>
                <c:pt idx="32">
                  <c:v>100.58982925256349</c:v>
                </c:pt>
                <c:pt idx="33">
                  <c:v>100.94798377026611</c:v>
                </c:pt>
                <c:pt idx="34">
                  <c:v>100.82576736980535</c:v>
                </c:pt>
                <c:pt idx="35">
                  <c:v>100.20868793004367</c:v>
                </c:pt>
                <c:pt idx="36">
                  <c:v>99.61334303533387</c:v>
                </c:pt>
                <c:pt idx="37">
                  <c:v>99.10932463441452</c:v>
                </c:pt>
                <c:pt idx="38">
                  <c:v>98.511580624424028</c:v>
                </c:pt>
                <c:pt idx="39">
                  <c:v>98.107511160262504</c:v>
                </c:pt>
                <c:pt idx="40">
                  <c:v>97.855261819915029</c:v>
                </c:pt>
                <c:pt idx="41">
                  <c:v>97.90078755995826</c:v>
                </c:pt>
                <c:pt idx="42">
                  <c:v>98.028558861015924</c:v>
                </c:pt>
                <c:pt idx="43">
                  <c:v>97.951536417535252</c:v>
                </c:pt>
                <c:pt idx="44">
                  <c:v>98.034095475993624</c:v>
                </c:pt>
                <c:pt idx="45">
                  <c:v>98.61352787801232</c:v>
                </c:pt>
                <c:pt idx="46">
                  <c:v>99.693224182682115</c:v>
                </c:pt>
                <c:pt idx="47">
                  <c:v>100.69091559754085</c:v>
                </c:pt>
                <c:pt idx="48">
                  <c:v>101.58504063719191</c:v>
                </c:pt>
                <c:pt idx="49">
                  <c:v>102.36011941856536</c:v>
                </c:pt>
                <c:pt idx="50">
                  <c:v>102.8487877132782</c:v>
                </c:pt>
                <c:pt idx="51">
                  <c:v>103.0579685419479</c:v>
                </c:pt>
                <c:pt idx="52">
                  <c:v>102.75430916418021</c:v>
                </c:pt>
                <c:pt idx="53">
                  <c:v>102.22749062120317</c:v>
                </c:pt>
                <c:pt idx="54">
                  <c:v>101.93715888372721</c:v>
                </c:pt>
                <c:pt idx="55">
                  <c:v>101.88836402993979</c:v>
                </c:pt>
                <c:pt idx="56">
                  <c:v>101.4255650229301</c:v>
                </c:pt>
                <c:pt idx="57">
                  <c:v>100.52658944218545</c:v>
                </c:pt>
                <c:pt idx="58">
                  <c:v>99.749139392193243</c:v>
                </c:pt>
                <c:pt idx="59">
                  <c:v>99.490555013126638</c:v>
                </c:pt>
                <c:pt idx="60">
                  <c:v>99.465725201193806</c:v>
                </c:pt>
                <c:pt idx="61">
                  <c:v>99.343438455228537</c:v>
                </c:pt>
                <c:pt idx="62">
                  <c:v>99.188217032706305</c:v>
                </c:pt>
                <c:pt idx="63">
                  <c:v>98.980255128904361</c:v>
                </c:pt>
                <c:pt idx="64">
                  <c:v>99.078063554936278</c:v>
                </c:pt>
                <c:pt idx="65">
                  <c:v>99.24461720005435</c:v>
                </c:pt>
                <c:pt idx="66">
                  <c:v>99.665358733601764</c:v>
                </c:pt>
                <c:pt idx="67">
                  <c:v>100.32584978335819</c:v>
                </c:pt>
                <c:pt idx="68">
                  <c:v>100.6445697482178</c:v>
                </c:pt>
                <c:pt idx="69">
                  <c:v>100.50906491509019</c:v>
                </c:pt>
                <c:pt idx="70">
                  <c:v>99.844406021203383</c:v>
                </c:pt>
                <c:pt idx="71">
                  <c:v>99.528659577991462</c:v>
                </c:pt>
                <c:pt idx="72">
                  <c:v>99.515785451310336</c:v>
                </c:pt>
                <c:pt idx="73">
                  <c:v>99.358798259991232</c:v>
                </c:pt>
                <c:pt idx="74">
                  <c:v>99.516998587818037</c:v>
                </c:pt>
                <c:pt idx="75">
                  <c:v>99.763584582073435</c:v>
                </c:pt>
                <c:pt idx="76">
                  <c:v>99.921513355039252</c:v>
                </c:pt>
                <c:pt idx="77">
                  <c:v>99.778442213876886</c:v>
                </c:pt>
                <c:pt idx="78">
                  <c:v>99.4805022933065</c:v>
                </c:pt>
                <c:pt idx="79">
                  <c:v>99.172196622843529</c:v>
                </c:pt>
                <c:pt idx="80">
                  <c:v>99.345669019698349</c:v>
                </c:pt>
                <c:pt idx="81">
                  <c:v>100.05474266316254</c:v>
                </c:pt>
                <c:pt idx="82">
                  <c:v>100.39777993812453</c:v>
                </c:pt>
                <c:pt idx="83">
                  <c:v>100.49832373531268</c:v>
                </c:pt>
                <c:pt idx="84">
                  <c:v>100.52827003253944</c:v>
                </c:pt>
                <c:pt idx="85">
                  <c:v>100.50965356651992</c:v>
                </c:pt>
                <c:pt idx="86">
                  <c:v>99.990760377900685</c:v>
                </c:pt>
                <c:pt idx="87">
                  <c:v>99.160404777134033</c:v>
                </c:pt>
                <c:pt idx="88">
                  <c:v>98.808916164858132</c:v>
                </c:pt>
                <c:pt idx="89">
                  <c:v>99.158667892621267</c:v>
                </c:pt>
                <c:pt idx="90">
                  <c:v>99.896488541645368</c:v>
                </c:pt>
                <c:pt idx="91">
                  <c:v>100.37637083107424</c:v>
                </c:pt>
                <c:pt idx="92">
                  <c:v>100.40426687084607</c:v>
                </c:pt>
                <c:pt idx="93">
                  <c:v>100.08012252454692</c:v>
                </c:pt>
                <c:pt idx="94">
                  <c:v>100.07813648085282</c:v>
                </c:pt>
                <c:pt idx="95">
                  <c:v>100.30110235487091</c:v>
                </c:pt>
                <c:pt idx="96">
                  <c:v>100.178519862214</c:v>
                </c:pt>
                <c:pt idx="97">
                  <c:v>100.0888423394604</c:v>
                </c:pt>
                <c:pt idx="98">
                  <c:v>100.29251983625984</c:v>
                </c:pt>
              </c:numCache>
            </c:numRef>
          </c:val>
          <c:smooth val="0"/>
        </c:ser>
        <c:ser>
          <c:idx val="4"/>
          <c:order val="1"/>
          <c:tx>
            <c:strRef>
              <c:f>' Grafik (detrended)'!$U$2</c:f>
              <c:strCache>
                <c:ptCount val="1"/>
                <c:pt idx="0">
                  <c:v>Non Agricultural Unemployment Rate </c:v>
                </c:pt>
              </c:strCache>
            </c:strRef>
          </c:tx>
          <c:spPr>
            <a:ln w="19050">
              <a:solidFill>
                <a:srgbClr val="FF0000"/>
              </a:solidFill>
              <a:prstDash val="solid"/>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(detrended)'!$U$3:$U$900</c:f>
              <c:numCache>
                <c:formatCode>General</c:formatCode>
                <c:ptCount val="898"/>
                <c:pt idx="0">
                  <c:v>99.108303677279778</c:v>
                </c:pt>
                <c:pt idx="1">
                  <c:v>99.181778391660842</c:v>
                </c:pt>
                <c:pt idx="2">
                  <c:v>99.320667778244712</c:v>
                </c:pt>
                <c:pt idx="3">
                  <c:v>99.640884826790341</c:v>
                </c:pt>
                <c:pt idx="4">
                  <c:v>100.06727758364012</c:v>
                </c:pt>
                <c:pt idx="5">
                  <c:v>100.48838446664612</c:v>
                </c:pt>
                <c:pt idx="6">
                  <c:v>100.42561247025053</c:v>
                </c:pt>
                <c:pt idx="7">
                  <c:v>100.05024525563552</c:v>
                </c:pt>
                <c:pt idx="8">
                  <c:v>100.05725107275161</c:v>
                </c:pt>
                <c:pt idx="9">
                  <c:v>100.55523660120066</c:v>
                </c:pt>
                <c:pt idx="10">
                  <c:v>101.11640186174446</c:v>
                </c:pt>
                <c:pt idx="11">
                  <c:v>101.00892713313594</c:v>
                </c:pt>
                <c:pt idx="12">
                  <c:v>100.55608033042515</c:v>
                </c:pt>
                <c:pt idx="13">
                  <c:v>100.12821976652657</c:v>
                </c:pt>
                <c:pt idx="14">
                  <c:v>99.723757580947463</c:v>
                </c:pt>
                <c:pt idx="15">
                  <c:v>99.501003656032523</c:v>
                </c:pt>
                <c:pt idx="16">
                  <c:v>99.572184443195198</c:v>
                </c:pt>
                <c:pt idx="17">
                  <c:v>99.933523416191406</c:v>
                </c:pt>
                <c:pt idx="18">
                  <c:v>100.11125664278163</c:v>
                </c:pt>
                <c:pt idx="19">
                  <c:v>100.05242521377107</c:v>
                </c:pt>
                <c:pt idx="20">
                  <c:v>99.898085301820799</c:v>
                </c:pt>
                <c:pt idx="21">
                  <c:v>99.732775712094664</c:v>
                </c:pt>
                <c:pt idx="22">
                  <c:v>100.05051592679942</c:v>
                </c:pt>
                <c:pt idx="23">
                  <c:v>100.33159614109388</c:v>
                </c:pt>
                <c:pt idx="24">
                  <c:v>100.19385478041656</c:v>
                </c:pt>
                <c:pt idx="25">
                  <c:v>100.03876939271144</c:v>
                </c:pt>
                <c:pt idx="26">
                  <c:v>99.934661671911485</c:v>
                </c:pt>
                <c:pt idx="27">
                  <c:v>100.21543814688408</c:v>
                </c:pt>
                <c:pt idx="28">
                  <c:v>100.53296851533887</c:v>
                </c:pt>
                <c:pt idx="29">
                  <c:v>100.64126037497998</c:v>
                </c:pt>
                <c:pt idx="30">
                  <c:v>100.45035044973483</c:v>
                </c:pt>
                <c:pt idx="31">
                  <c:v>100.2348255910826</c:v>
                </c:pt>
                <c:pt idx="32">
                  <c:v>100.36388951783714</c:v>
                </c:pt>
                <c:pt idx="33">
                  <c:v>100.42847573731363</c:v>
                </c:pt>
                <c:pt idx="34">
                  <c:v>100.12631454481267</c:v>
                </c:pt>
                <c:pt idx="35">
                  <c:v>99.338121460631328</c:v>
                </c:pt>
                <c:pt idx="36">
                  <c:v>98.902033259100236</c:v>
                </c:pt>
                <c:pt idx="37">
                  <c:v>99.010388178651993</c:v>
                </c:pt>
                <c:pt idx="38">
                  <c:v>98.635462402252202</c:v>
                </c:pt>
                <c:pt idx="39">
                  <c:v>97.867064248954847</c:v>
                </c:pt>
                <c:pt idx="40">
                  <c:v>97.612883693293682</c:v>
                </c:pt>
                <c:pt idx="41">
                  <c:v>98.033058577582707</c:v>
                </c:pt>
                <c:pt idx="42">
                  <c:v>98.130430478383246</c:v>
                </c:pt>
                <c:pt idx="43">
                  <c:v>97.741906556016275</c:v>
                </c:pt>
                <c:pt idx="44">
                  <c:v>97.937226665973895</c:v>
                </c:pt>
                <c:pt idx="45">
                  <c:v>98.446736455560924</c:v>
                </c:pt>
                <c:pt idx="46">
                  <c:v>100.58202598242467</c:v>
                </c:pt>
                <c:pt idx="47">
                  <c:v>101.22441878115293</c:v>
                </c:pt>
                <c:pt idx="48">
                  <c:v>102.15039596387787</c:v>
                </c:pt>
                <c:pt idx="49">
                  <c:v>102.8092843905842</c:v>
                </c:pt>
                <c:pt idx="50">
                  <c:v>103.11263233207109</c:v>
                </c:pt>
                <c:pt idx="51">
                  <c:v>103.00781646281051</c:v>
                </c:pt>
                <c:pt idx="52">
                  <c:v>102.29559853437958</c:v>
                </c:pt>
                <c:pt idx="53">
                  <c:v>101.2864816231253</c:v>
                </c:pt>
                <c:pt idx="54">
                  <c:v>100.80387904136907</c:v>
                </c:pt>
                <c:pt idx="55">
                  <c:v>100.96830731263242</c:v>
                </c:pt>
                <c:pt idx="56">
                  <c:v>100.83647223056036</c:v>
                </c:pt>
                <c:pt idx="57">
                  <c:v>100.26649155669655</c:v>
                </c:pt>
                <c:pt idx="58">
                  <c:v>99.755401260648512</c:v>
                </c:pt>
                <c:pt idx="59">
                  <c:v>99.71060585735907</c:v>
                </c:pt>
                <c:pt idx="60">
                  <c:v>100.1099306757388</c:v>
                </c:pt>
                <c:pt idx="61">
                  <c:v>100.19519194943945</c:v>
                </c:pt>
                <c:pt idx="62">
                  <c:v>100.36447943404728</c:v>
                </c:pt>
                <c:pt idx="63">
                  <c:v>99.023076867680473</c:v>
                </c:pt>
                <c:pt idx="64">
                  <c:v>98.944718363777838</c:v>
                </c:pt>
                <c:pt idx="65">
                  <c:v>98.761213659917985</c:v>
                </c:pt>
                <c:pt idx="66">
                  <c:v>99.253519128975185</c:v>
                </c:pt>
                <c:pt idx="67">
                  <c:v>100.15803565124867</c:v>
                </c:pt>
                <c:pt idx="68">
                  <c:v>100.45869780424752</c:v>
                </c:pt>
                <c:pt idx="69">
                  <c:v>100.28427276792422</c:v>
                </c:pt>
                <c:pt idx="70">
                  <c:v>99.968164480055606</c:v>
                </c:pt>
                <c:pt idx="71">
                  <c:v>99.965997286904724</c:v>
                </c:pt>
                <c:pt idx="72">
                  <c:v>99.853234073061031</c:v>
                </c:pt>
                <c:pt idx="73">
                  <c:v>99.188081867128005</c:v>
                </c:pt>
                <c:pt idx="74">
                  <c:v>99.162339094226454</c:v>
                </c:pt>
                <c:pt idx="75">
                  <c:v>99.671853322440597</c:v>
                </c:pt>
                <c:pt idx="76">
                  <c:v>100.45263132706027</c:v>
                </c:pt>
                <c:pt idx="77">
                  <c:v>100.83340618441623</c:v>
                </c:pt>
                <c:pt idx="78">
                  <c:v>100.60088866709336</c:v>
                </c:pt>
                <c:pt idx="79">
                  <c:v>99.870198590050023</c:v>
                </c:pt>
                <c:pt idx="80">
                  <c:v>99.306474419129884</c:v>
                </c:pt>
                <c:pt idx="81">
                  <c:v>99.544706536739511</c:v>
                </c:pt>
                <c:pt idx="82">
                  <c:v>99.598304821273899</c:v>
                </c:pt>
                <c:pt idx="83">
                  <c:v>99.35412267913884</c:v>
                </c:pt>
                <c:pt idx="84">
                  <c:v>99.159908381057193</c:v>
                </c:pt>
                <c:pt idx="85">
                  <c:v>99.336945801176029</c:v>
                </c:pt>
                <c:pt idx="86">
                  <c:v>99.576126067999056</c:v>
                </c:pt>
                <c:pt idx="87">
                  <c:v>99.481229843883668</c:v>
                </c:pt>
                <c:pt idx="88">
                  <c:v>99.409260707382657</c:v>
                </c:pt>
                <c:pt idx="89">
                  <c:v>99.461994408032226</c:v>
                </c:pt>
                <c:pt idx="90">
                  <c:v>99.828461181923629</c:v>
                </c:pt>
                <c:pt idx="91">
                  <c:v>100.43134670446616</c:v>
                </c:pt>
                <c:pt idx="92">
                  <c:v>100.77549715365615</c:v>
                </c:pt>
                <c:pt idx="93">
                  <c:v>100.67483720167411</c:v>
                </c:pt>
                <c:pt idx="94">
                  <c:v>100.8223827969032</c:v>
                </c:pt>
                <c:pt idx="95">
                  <c:v>100.94281117284905</c:v>
                </c:pt>
                <c:pt idx="96">
                  <c:v>100.54787775441665</c:v>
                </c:pt>
                <c:pt idx="97">
                  <c:v>100.22586156188594</c:v>
                </c:pt>
                <c:pt idx="98">
                  <c:v>100.16359233120133</c:v>
                </c:pt>
              </c:numCache>
            </c:numRef>
          </c:val>
          <c:smooth val="0"/>
        </c:ser>
        <c:ser>
          <c:idx val="3"/>
          <c:order val="2"/>
          <c:tx>
            <c:strRef>
              <c:f>' Grafik (detrended)'!$E$2</c:f>
              <c:strCache>
                <c:ptCount val="1"/>
                <c:pt idx="0">
                  <c:v>Discouraged Workers/NFLF</c:v>
                </c:pt>
              </c:strCache>
            </c:strRef>
          </c:tx>
          <c:spPr>
            <a:ln>
              <a:solidFill>
                <a:schemeClr val="tx1">
                  <a:lumMod val="50000"/>
                  <a:lumOff val="50000"/>
                </a:schemeClr>
              </a:solidFill>
              <a:prstDash val="solid"/>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(detrended)'!$E$3:$E$900</c:f>
              <c:numCache>
                <c:formatCode>0.00</c:formatCode>
                <c:ptCount val="898"/>
                <c:pt idx="0">
                  <c:v>98.328355155779278</c:v>
                </c:pt>
                <c:pt idx="1">
                  <c:v>98.515460865669567</c:v>
                </c:pt>
                <c:pt idx="2">
                  <c:v>99.050604604328527</c:v>
                </c:pt>
                <c:pt idx="3">
                  <c:v>99.790084063928958</c:v>
                </c:pt>
                <c:pt idx="4">
                  <c:v>101.07575672674233</c:v>
                </c:pt>
                <c:pt idx="5">
                  <c:v>101.43643026557457</c:v>
                </c:pt>
                <c:pt idx="6">
                  <c:v>100.35477559005297</c:v>
                </c:pt>
                <c:pt idx="7">
                  <c:v>99.214309961896532</c:v>
                </c:pt>
                <c:pt idx="8">
                  <c:v>99.404535359000178</c:v>
                </c:pt>
                <c:pt idx="9">
                  <c:v>99.911289487223257</c:v>
                </c:pt>
                <c:pt idx="10">
                  <c:v>100.11159626376791</c:v>
                </c:pt>
                <c:pt idx="11">
                  <c:v>100.86739550885689</c:v>
                </c:pt>
                <c:pt idx="12">
                  <c:v>101.38781627638549</c:v>
                </c:pt>
                <c:pt idx="13">
                  <c:v>101.02502181223745</c:v>
                </c:pt>
                <c:pt idx="14">
                  <c:v>100.55294163429174</c:v>
                </c:pt>
                <c:pt idx="15">
                  <c:v>100.56907385231381</c:v>
                </c:pt>
                <c:pt idx="16">
                  <c:v>100.46610573720805</c:v>
                </c:pt>
                <c:pt idx="17">
                  <c:v>100.23825360697306</c:v>
                </c:pt>
                <c:pt idx="18">
                  <c:v>100.52361538972004</c:v>
                </c:pt>
                <c:pt idx="19">
                  <c:v>101.21943244213965</c:v>
                </c:pt>
                <c:pt idx="20">
                  <c:v>101.24371412097908</c:v>
                </c:pt>
                <c:pt idx="21">
                  <c:v>100.17745036016318</c:v>
                </c:pt>
                <c:pt idx="22">
                  <c:v>99.181595642305112</c:v>
                </c:pt>
                <c:pt idx="23">
                  <c:v>98.957418311003707</c:v>
                </c:pt>
                <c:pt idx="24">
                  <c:v>98.805883149943085</c:v>
                </c:pt>
                <c:pt idx="25">
                  <c:v>98.468789846554429</c:v>
                </c:pt>
                <c:pt idx="26">
                  <c:v>98.604227980392906</c:v>
                </c:pt>
                <c:pt idx="27">
                  <c:v>99.583443051992319</c:v>
                </c:pt>
                <c:pt idx="28">
                  <c:v>100.77576388370302</c:v>
                </c:pt>
                <c:pt idx="29">
                  <c:v>101.43602011996788</c:v>
                </c:pt>
                <c:pt idx="30">
                  <c:v>101.38248620216143</c:v>
                </c:pt>
                <c:pt idx="31">
                  <c:v>100.75134675004885</c:v>
                </c:pt>
                <c:pt idx="32">
                  <c:v>100.15678217863429</c:v>
                </c:pt>
                <c:pt idx="33">
                  <c:v>100.14247548631745</c:v>
                </c:pt>
                <c:pt idx="34">
                  <c:v>100.16487000630254</c:v>
                </c:pt>
                <c:pt idx="35">
                  <c:v>99.469319020714309</c:v>
                </c:pt>
                <c:pt idx="36">
                  <c:v>98.750794592105279</c:v>
                </c:pt>
                <c:pt idx="37">
                  <c:v>98.90886422254664</c:v>
                </c:pt>
                <c:pt idx="38">
                  <c:v>99.348454664445285</c:v>
                </c:pt>
                <c:pt idx="39">
                  <c:v>99.127248484117302</c:v>
                </c:pt>
                <c:pt idx="40">
                  <c:v>98.644038808771015</c:v>
                </c:pt>
                <c:pt idx="41">
                  <c:v>98.427342097796796</c:v>
                </c:pt>
                <c:pt idx="42">
                  <c:v>98.407895072537826</c:v>
                </c:pt>
                <c:pt idx="43">
                  <c:v>98.130909515183603</c:v>
                </c:pt>
                <c:pt idx="44">
                  <c:v>98.143077260705894</c:v>
                </c:pt>
                <c:pt idx="45">
                  <c:v>99.320869888643074</c:v>
                </c:pt>
                <c:pt idx="46">
                  <c:v>100.68366675445864</c:v>
                </c:pt>
                <c:pt idx="47">
                  <c:v>101.2919782837363</c:v>
                </c:pt>
                <c:pt idx="48">
                  <c:v>101.63703198185854</c:v>
                </c:pt>
                <c:pt idx="49">
                  <c:v>102.09923910581895</c:v>
                </c:pt>
                <c:pt idx="50">
                  <c:v>102.62389175559547</c:v>
                </c:pt>
                <c:pt idx="51">
                  <c:v>102.55546708288026</c:v>
                </c:pt>
                <c:pt idx="52">
                  <c:v>101.7145494059113</c:v>
                </c:pt>
                <c:pt idx="53">
                  <c:v>100.83304804189967</c:v>
                </c:pt>
                <c:pt idx="54">
                  <c:v>100.22060943150539</c:v>
                </c:pt>
                <c:pt idx="55">
                  <c:v>100.32951259010011</c:v>
                </c:pt>
                <c:pt idx="56">
                  <c:v>100.50209236081595</c:v>
                </c:pt>
                <c:pt idx="57">
                  <c:v>99.954888667845793</c:v>
                </c:pt>
                <c:pt idx="58">
                  <c:v>99.109404593815952</c:v>
                </c:pt>
                <c:pt idx="59">
                  <c:v>98.85736498405403</c:v>
                </c:pt>
                <c:pt idx="60">
                  <c:v>99.434398457407795</c:v>
                </c:pt>
                <c:pt idx="61">
                  <c:v>99.770207699292243</c:v>
                </c:pt>
                <c:pt idx="62">
                  <c:v>99.4802777685709</c:v>
                </c:pt>
                <c:pt idx="63">
                  <c:v>98.822318294686283</c:v>
                </c:pt>
                <c:pt idx="64">
                  <c:v>98.376876327487793</c:v>
                </c:pt>
                <c:pt idx="65">
                  <c:v>98.926717683318145</c:v>
                </c:pt>
                <c:pt idx="66">
                  <c:v>99.779323598216209</c:v>
                </c:pt>
                <c:pt idx="67">
                  <c:v>100.35778257734376</c:v>
                </c:pt>
                <c:pt idx="68">
                  <c:v>100.65331781929616</c:v>
                </c:pt>
                <c:pt idx="69">
                  <c:v>100.90375355278086</c:v>
                </c:pt>
                <c:pt idx="70">
                  <c:v>101.16907035161159</c:v>
                </c:pt>
                <c:pt idx="71">
                  <c:v>100.87617884330231</c:v>
                </c:pt>
                <c:pt idx="72">
                  <c:v>100.75334434688054</c:v>
                </c:pt>
                <c:pt idx="73">
                  <c:v>99.114876113451388</c:v>
                </c:pt>
                <c:pt idx="74">
                  <c:v>99.749836602367921</c:v>
                </c:pt>
                <c:pt idx="75">
                  <c:v>100.22091385175617</c:v>
                </c:pt>
                <c:pt idx="76">
                  <c:v>99.87897142180303</c:v>
                </c:pt>
                <c:pt idx="77">
                  <c:v>99.229754442361582</c:v>
                </c:pt>
                <c:pt idx="78">
                  <c:v>99.017722035278624</c:v>
                </c:pt>
                <c:pt idx="79">
                  <c:v>99.187918056128339</c:v>
                </c:pt>
                <c:pt idx="80">
                  <c:v>99.593732917339025</c:v>
                </c:pt>
                <c:pt idx="81">
                  <c:v>99.772852225619573</c:v>
                </c:pt>
                <c:pt idx="82">
                  <c:v>100.0400041498262</c:v>
                </c:pt>
                <c:pt idx="83">
                  <c:v>100.83427721526118</c:v>
                </c:pt>
                <c:pt idx="84">
                  <c:v>101.08869861270655</c:v>
                </c:pt>
                <c:pt idx="85">
                  <c:v>100.57934816956875</c:v>
                </c:pt>
                <c:pt idx="86">
                  <c:v>99.818597666049527</c:v>
                </c:pt>
                <c:pt idx="87">
                  <c:v>99.255690910210461</c:v>
                </c:pt>
                <c:pt idx="88">
                  <c:v>99.175096972824633</c:v>
                </c:pt>
                <c:pt idx="89">
                  <c:v>99.621338651479732</c:v>
                </c:pt>
                <c:pt idx="90">
                  <c:v>100.44636932910703</c:v>
                </c:pt>
                <c:pt idx="91">
                  <c:v>100.81516331158998</c:v>
                </c:pt>
                <c:pt idx="92">
                  <c:v>100.44623055667473</c:v>
                </c:pt>
                <c:pt idx="93">
                  <c:v>100.16958600792823</c:v>
                </c:pt>
                <c:pt idx="94">
                  <c:v>100.24028061432344</c:v>
                </c:pt>
                <c:pt idx="95">
                  <c:v>100.28505422877113</c:v>
                </c:pt>
                <c:pt idx="96">
                  <c:v>100.458491819138</c:v>
                </c:pt>
                <c:pt idx="97">
                  <c:v>100.45743262510304</c:v>
                </c:pt>
                <c:pt idx="98">
                  <c:v>99.620018330624987</c:v>
                </c:pt>
              </c:numCache>
            </c:numRef>
          </c:val>
          <c:smooth val="0"/>
        </c:ser>
        <c:dLbls>
          <c:showLegendKey val="0"/>
          <c:showVal val="0"/>
          <c:showCatName val="0"/>
          <c:showSerName val="0"/>
          <c:showPercent val="0"/>
          <c:showBubbleSize val="0"/>
        </c:dLbls>
        <c:marker val="1"/>
        <c:smooth val="0"/>
        <c:axId val="83511552"/>
        <c:axId val="83521536"/>
      </c:lineChart>
      <c:dateAx>
        <c:axId val="83511552"/>
        <c:scaling>
          <c:orientation val="minMax"/>
          <c:min val="38412"/>
        </c:scaling>
        <c:delete val="0"/>
        <c:axPos val="b"/>
        <c:numFmt formatCode="mmyy" sourceLinked="0"/>
        <c:majorTickMark val="none"/>
        <c:minorTickMark val="none"/>
        <c:tickLblPos val="low"/>
        <c:txPr>
          <a:bodyPr rot="-5400000" vert="horz"/>
          <a:lstStyle/>
          <a:p>
            <a:pPr>
              <a:defRPr/>
            </a:pPr>
            <a:endParaRPr lang="tr-TR"/>
          </a:p>
        </c:txPr>
        <c:crossAx val="83521536"/>
        <c:crosses val="autoZero"/>
        <c:auto val="1"/>
        <c:lblOffset val="100"/>
        <c:baseTimeUnit val="months"/>
        <c:majorUnit val="6"/>
        <c:majorTimeUnit val="months"/>
        <c:minorUnit val="1"/>
      </c:dateAx>
      <c:valAx>
        <c:axId val="83521536"/>
        <c:scaling>
          <c:orientation val="minMax"/>
          <c:min val="95"/>
        </c:scaling>
        <c:delete val="0"/>
        <c:axPos val="l"/>
        <c:numFmt formatCode="General" sourceLinked="1"/>
        <c:majorTickMark val="out"/>
        <c:minorTickMark val="none"/>
        <c:tickLblPos val="nextTo"/>
        <c:txPr>
          <a:bodyPr rot="0" vert="horz"/>
          <a:lstStyle/>
          <a:p>
            <a:pPr>
              <a:defRPr/>
            </a:pPr>
            <a:endParaRPr lang="tr-TR"/>
          </a:p>
        </c:txPr>
        <c:crossAx val="83511552"/>
        <c:crosses val="autoZero"/>
        <c:crossBetween val="between"/>
      </c:valAx>
      <c:spPr>
        <a:noFill/>
        <a:ln w="25400">
          <a:noFill/>
        </a:ln>
      </c:spPr>
    </c:plotArea>
    <c:legend>
      <c:legendPos val="b"/>
      <c:layout>
        <c:manualLayout>
          <c:xMode val="edge"/>
          <c:yMode val="edge"/>
          <c:x val="0.11626170759662793"/>
          <c:y val="0.60914673661761409"/>
          <c:w val="0.76816847261180965"/>
          <c:h val="0.16529146905430234"/>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(G)</a:t>
            </a:r>
          </a:p>
        </c:rich>
      </c:tx>
      <c:layout/>
      <c:overlay val="1"/>
    </c:title>
    <c:autoTitleDeleted val="0"/>
    <c:plotArea>
      <c:layout>
        <c:manualLayout>
          <c:layoutTarget val="inner"/>
          <c:xMode val="edge"/>
          <c:yMode val="edge"/>
          <c:x val="9.2479433738211367E-2"/>
          <c:y val="2.9533540193217106E-2"/>
          <c:w val="0.84042783613514949"/>
          <c:h val="0.80169978752655913"/>
        </c:manualLayout>
      </c:layout>
      <c:lineChart>
        <c:grouping val="standard"/>
        <c:varyColors val="0"/>
        <c:ser>
          <c:idx val="1"/>
          <c:order val="0"/>
          <c:tx>
            <c:strRef>
              <c:f>' Grafik (detrended)'!$V$2</c:f>
              <c:strCache>
                <c:ptCount val="1"/>
                <c:pt idx="0">
                  <c:v>Non Agricultural Employment/Labor Force </c:v>
                </c:pt>
              </c:strCache>
            </c:strRef>
          </c:tx>
          <c:spPr>
            <a:ln w="19050">
              <a:solidFill>
                <a:srgbClr val="FF0000"/>
              </a:solidFill>
              <a:prstDash val="solid"/>
            </a:ln>
          </c:spPr>
          <c:marker>
            <c:symbol val="none"/>
          </c:marker>
          <c:cat>
            <c:numRef>
              <c:f>' Grafik (detrended)'!$A$3:$A$101</c:f>
              <c:numCache>
                <c:formatCode>m/d/yyyy</c:formatCode>
                <c:ptCount val="99"/>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(detrended)'!$V$3:$V$101</c:f>
              <c:numCache>
                <c:formatCode>General</c:formatCode>
                <c:ptCount val="99"/>
                <c:pt idx="0">
                  <c:v>100.89971908471342</c:v>
                </c:pt>
                <c:pt idx="1">
                  <c:v>100.82497170509291</c:v>
                </c:pt>
                <c:pt idx="2">
                  <c:v>100.683978709519</c:v>
                </c:pt>
                <c:pt idx="3">
                  <c:v>100.36040945825995</c:v>
                </c:pt>
                <c:pt idx="4">
                  <c:v>99.932767648661283</c:v>
                </c:pt>
                <c:pt idx="5">
                  <c:v>99.513989134925112</c:v>
                </c:pt>
                <c:pt idx="6">
                  <c:v>99.576191312374021</c:v>
                </c:pt>
                <c:pt idx="7">
                  <c:v>99.949779977543159</c:v>
                </c:pt>
                <c:pt idx="8">
                  <c:v>99.942781685347342</c:v>
                </c:pt>
                <c:pt idx="9">
                  <c:v>99.447829252888425</c:v>
                </c:pt>
                <c:pt idx="10">
                  <c:v>98.895924062576015</c:v>
                </c:pt>
                <c:pt idx="11">
                  <c:v>99.001150530184219</c:v>
                </c:pt>
                <c:pt idx="12">
                  <c:v>99.446994822592643</c:v>
                </c:pt>
                <c:pt idx="13">
                  <c:v>99.871944426031405</c:v>
                </c:pt>
                <c:pt idx="14">
                  <c:v>100.27700763163512</c:v>
                </c:pt>
                <c:pt idx="15">
                  <c:v>100.5014988046678</c:v>
                </c:pt>
                <c:pt idx="16">
                  <c:v>100.4296536820972</c:v>
                </c:pt>
                <c:pt idx="17">
                  <c:v>100.06652080456699</c:v>
                </c:pt>
                <c:pt idx="18">
                  <c:v>99.888867000063129</c:v>
                </c:pt>
                <c:pt idx="19">
                  <c:v>99.9476022558583</c:v>
                </c:pt>
                <c:pt idx="20">
                  <c:v>100.10201867019902</c:v>
                </c:pt>
                <c:pt idx="21">
                  <c:v>100.2679402894358</c:v>
                </c:pt>
                <c:pt idx="22">
                  <c:v>99.949509578904738</c:v>
                </c:pt>
                <c:pt idx="23">
                  <c:v>99.669499784865806</c:v>
                </c:pt>
                <c:pt idx="24">
                  <c:v>99.806520289251864</c:v>
                </c:pt>
                <c:pt idx="25">
                  <c:v>99.961245632121631</c:v>
                </c:pt>
                <c:pt idx="26">
                  <c:v>100.0653810469715</c:v>
                </c:pt>
                <c:pt idx="27">
                  <c:v>99.785024991290953</c:v>
                </c:pt>
                <c:pt idx="28">
                  <c:v>99.469856980043772</c:v>
                </c:pt>
                <c:pt idx="29">
                  <c:v>99.362825572145368</c:v>
                </c:pt>
                <c:pt idx="30">
                  <c:v>99.551668612684253</c:v>
                </c:pt>
                <c:pt idx="31">
                  <c:v>99.765724547633184</c:v>
                </c:pt>
                <c:pt idx="32">
                  <c:v>99.6374298369809</c:v>
                </c:pt>
                <c:pt idx="33">
                  <c:v>99.573352344374541</c:v>
                </c:pt>
                <c:pt idx="34">
                  <c:v>99.87384480754443</c:v>
                </c:pt>
                <c:pt idx="35">
                  <c:v>100.66628856035997</c:v>
                </c:pt>
                <c:pt idx="36">
                  <c:v>101.11015588327021</c:v>
                </c:pt>
                <c:pt idx="37">
                  <c:v>100.99950302140253</c:v>
                </c:pt>
                <c:pt idx="38">
                  <c:v>101.38341481300405</c:v>
                </c:pt>
                <c:pt idx="39">
                  <c:v>102.17942140945331</c:v>
                </c:pt>
                <c:pt idx="40">
                  <c:v>102.44549307057336</c:v>
                </c:pt>
                <c:pt idx="41">
                  <c:v>102.00640625821205</c:v>
                </c:pt>
                <c:pt idx="42">
                  <c:v>101.90518834219178</c:v>
                </c:pt>
                <c:pt idx="43">
                  <c:v>102.3102613030058</c:v>
                </c:pt>
                <c:pt idx="44">
                  <c:v>102.10621987598385</c:v>
                </c:pt>
                <c:pt idx="45">
                  <c:v>101.57777047809017</c:v>
                </c:pt>
                <c:pt idx="46">
                  <c:v>99.421341957730718</c:v>
                </c:pt>
                <c:pt idx="47">
                  <c:v>98.790391887751781</c:v>
                </c:pt>
                <c:pt idx="48">
                  <c:v>97.894872610539579</c:v>
                </c:pt>
                <c:pt idx="49">
                  <c:v>97.267479870872947</c:v>
                </c:pt>
                <c:pt idx="50">
                  <c:v>96.981327833774088</c:v>
                </c:pt>
                <c:pt idx="51">
                  <c:v>97.080011433990123</c:v>
                </c:pt>
                <c:pt idx="52">
                  <c:v>97.755916611008359</c:v>
                </c:pt>
                <c:pt idx="53">
                  <c:v>98.729858513683851</c:v>
                </c:pt>
                <c:pt idx="54">
                  <c:v>99.202531639641407</c:v>
                </c:pt>
                <c:pt idx="55">
                  <c:v>99.04097895824458</c:v>
                </c:pt>
                <c:pt idx="56">
                  <c:v>99.170466586090214</c:v>
                </c:pt>
                <c:pt idx="57">
                  <c:v>99.734216733268397</c:v>
                </c:pt>
                <c:pt idx="58">
                  <c:v>100.24519849177128</c:v>
                </c:pt>
                <c:pt idx="59">
                  <c:v>100.29023406301924</c:v>
                </c:pt>
                <c:pt idx="60">
                  <c:v>99.89019003909327</c:v>
                </c:pt>
                <c:pt idx="61">
                  <c:v>99.805188307301265</c:v>
                </c:pt>
                <c:pt idx="62">
                  <c:v>99.636844194178479</c:v>
                </c:pt>
                <c:pt idx="63">
                  <c:v>100.98656107568233</c:v>
                </c:pt>
                <c:pt idx="64">
                  <c:v>101.06653660111735</c:v>
                </c:pt>
                <c:pt idx="65">
                  <c:v>101.25432474366683</c:v>
                </c:pt>
                <c:pt idx="66">
                  <c:v>100.75209511720666</c:v>
                </c:pt>
                <c:pt idx="67">
                  <c:v>99.842213707346502</c:v>
                </c:pt>
                <c:pt idx="68">
                  <c:v>99.543396625405862</c:v>
                </c:pt>
                <c:pt idx="69">
                  <c:v>99.716533051416661</c:v>
                </c:pt>
                <c:pt idx="70">
                  <c:v>100.03184565817524</c:v>
                </c:pt>
                <c:pt idx="71">
                  <c:v>100.03401427887293</c:v>
                </c:pt>
                <c:pt idx="72">
                  <c:v>100.14698164591402</c:v>
                </c:pt>
                <c:pt idx="73">
                  <c:v>100.81856420407406</c:v>
                </c:pt>
                <c:pt idx="74">
                  <c:v>100.84473693685017</c:v>
                </c:pt>
                <c:pt idx="75">
                  <c:v>100.32922702510392</c:v>
                </c:pt>
                <c:pt idx="76">
                  <c:v>99.549408192617108</c:v>
                </c:pt>
                <c:pt idx="77">
                  <c:v>99.173482067151426</c:v>
                </c:pt>
                <c:pt idx="78">
                  <c:v>99.402700438281613</c:v>
                </c:pt>
                <c:pt idx="79">
                  <c:v>100.12997011298914</c:v>
                </c:pt>
                <c:pt idx="80">
                  <c:v>100.69836894817456</c:v>
                </c:pt>
                <c:pt idx="81">
                  <c:v>100.45737586567947</c:v>
                </c:pt>
                <c:pt idx="82">
                  <c:v>100.40331527674786</c:v>
                </c:pt>
                <c:pt idx="83">
                  <c:v>100.65007601440657</c:v>
                </c:pt>
                <c:pt idx="84">
                  <c:v>100.84720895032946</c:v>
                </c:pt>
                <c:pt idx="85">
                  <c:v>100.6674799526765</c:v>
                </c:pt>
                <c:pt idx="86">
                  <c:v>100.42567827122686</c:v>
                </c:pt>
                <c:pt idx="87">
                  <c:v>100.52147541494053</c:v>
                </c:pt>
                <c:pt idx="88">
                  <c:v>100.59424975944265</c:v>
                </c:pt>
                <c:pt idx="89">
                  <c:v>100.54091574894493</c:v>
                </c:pt>
                <c:pt idx="90">
                  <c:v>100.17183357936747</c:v>
                </c:pt>
                <c:pt idx="91">
                  <c:v>99.570505904162104</c:v>
                </c:pt>
                <c:pt idx="92">
                  <c:v>99.230470525515031</c:v>
                </c:pt>
                <c:pt idx="93">
                  <c:v>99.329686324376908</c:v>
                </c:pt>
                <c:pt idx="94">
                  <c:v>99.18432517255637</c:v>
                </c:pt>
                <c:pt idx="95">
                  <c:v>99.065994733161702</c:v>
                </c:pt>
                <c:pt idx="96">
                  <c:v>99.45510758988388</c:v>
                </c:pt>
                <c:pt idx="97">
                  <c:v>99.774647422964307</c:v>
                </c:pt>
                <c:pt idx="98">
                  <c:v>99.836674856208845</c:v>
                </c:pt>
              </c:numCache>
            </c:numRef>
          </c:val>
          <c:smooth val="0"/>
        </c:ser>
        <c:ser>
          <c:idx val="4"/>
          <c:order val="1"/>
          <c:tx>
            <c:strRef>
              <c:f>' Grafik (detrended)'!$T$2</c:f>
              <c:strCache>
                <c:ptCount val="1"/>
                <c:pt idx="0">
                  <c:v>QC  commercial credit denominated in FX/Quarterly NGDP </c:v>
                </c:pt>
              </c:strCache>
            </c:strRef>
          </c:tx>
          <c:spPr>
            <a:ln w="19050">
              <a:solidFill>
                <a:schemeClr val="tx1"/>
              </a:solidFill>
              <a:prstDash val="sysDash"/>
            </a:ln>
          </c:spPr>
          <c:marker>
            <c:symbol val="none"/>
          </c:marker>
          <c:cat>
            <c:numRef>
              <c:f>' Grafik (detrended)'!$A$3:$A$101</c:f>
              <c:numCache>
                <c:formatCode>m/d/yyyy</c:formatCode>
                <c:ptCount val="99"/>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(detrended)'!$T$3:$T$101</c:f>
              <c:numCache>
                <c:formatCode>General</c:formatCode>
                <c:ptCount val="99"/>
                <c:pt idx="15" formatCode="0.00">
                  <c:v>101.35343125966418</c:v>
                </c:pt>
                <c:pt idx="16" formatCode="0.00">
                  <c:v>100.92450455573469</c:v>
                </c:pt>
                <c:pt idx="17" formatCode="0.00">
                  <c:v>100.45376995498066</c:v>
                </c:pt>
                <c:pt idx="18" formatCode="0.00">
                  <c:v>100.02326411546072</c:v>
                </c:pt>
                <c:pt idx="19" formatCode="0.00">
                  <c:v>99.630628747562682</c:v>
                </c:pt>
                <c:pt idx="20" formatCode="0.00">
                  <c:v>99.152110912199063</c:v>
                </c:pt>
                <c:pt idx="21" formatCode="0.00">
                  <c:v>98.712200233684001</c:v>
                </c:pt>
                <c:pt idx="22" formatCode="0.00">
                  <c:v>98.567345427352578</c:v>
                </c:pt>
                <c:pt idx="23" formatCode="0.00">
                  <c:v>98.651410910197001</c:v>
                </c:pt>
                <c:pt idx="24" formatCode="0.00">
                  <c:v>98.810379539630759</c:v>
                </c:pt>
                <c:pt idx="25" formatCode="0.00">
                  <c:v>99.031984405212185</c:v>
                </c:pt>
                <c:pt idx="26" formatCode="0.00">
                  <c:v>99.446302993902734</c:v>
                </c:pt>
                <c:pt idx="27" formatCode="0.00">
                  <c:v>99.971066303245706</c:v>
                </c:pt>
                <c:pt idx="28" formatCode="0.00">
                  <c:v>100.42198312025077</c:v>
                </c:pt>
                <c:pt idx="29" formatCode="0.00">
                  <c:v>100.70244047797271</c:v>
                </c:pt>
                <c:pt idx="30" formatCode="0.00">
                  <c:v>100.78656912761085</c:v>
                </c:pt>
                <c:pt idx="31" formatCode="0.00">
                  <c:v>100.68127117123338</c:v>
                </c:pt>
                <c:pt idx="32" formatCode="0.00">
                  <c:v>100.49399697823154</c:v>
                </c:pt>
                <c:pt idx="33" formatCode="0.00">
                  <c:v>100.39143607773003</c:v>
                </c:pt>
                <c:pt idx="34" formatCode="0.00">
                  <c:v>100.42876308011128</c:v>
                </c:pt>
                <c:pt idx="35" formatCode="0.00">
                  <c:v>100.45349164596763</c:v>
                </c:pt>
                <c:pt idx="36" formatCode="0.00">
                  <c:v>100.25766878999798</c:v>
                </c:pt>
                <c:pt idx="37" formatCode="0.00">
                  <c:v>102.11443904150897</c:v>
                </c:pt>
                <c:pt idx="38" formatCode="0.00">
                  <c:v>101.79873500891973</c:v>
                </c:pt>
                <c:pt idx="39" formatCode="0.00">
                  <c:v>101.88591635427096</c:v>
                </c:pt>
                <c:pt idx="40" formatCode="0.00">
                  <c:v>100.19601186096875</c:v>
                </c:pt>
                <c:pt idx="41" formatCode="0.00">
                  <c:v>100.66329152706636</c:v>
                </c:pt>
                <c:pt idx="42" formatCode="0.00">
                  <c:v>100.98197961094567</c:v>
                </c:pt>
                <c:pt idx="43" formatCode="0.00">
                  <c:v>101.1993004826267</c:v>
                </c:pt>
                <c:pt idx="44" formatCode="0.00">
                  <c:v>101.21416458911595</c:v>
                </c:pt>
                <c:pt idx="45" formatCode="0.00">
                  <c:v>100.49597874658203</c:v>
                </c:pt>
                <c:pt idx="46" formatCode="0.00">
                  <c:v>99.000030937126297</c:v>
                </c:pt>
                <c:pt idx="47" formatCode="0.00">
                  <c:v>97.555928662878259</c:v>
                </c:pt>
                <c:pt idx="48" formatCode="0.00">
                  <c:v>96.98750525978474</c:v>
                </c:pt>
                <c:pt idx="49" formatCode="0.00">
                  <c:v>97.208811216140219</c:v>
                </c:pt>
                <c:pt idx="50" formatCode="0.00">
                  <c:v>97.672946168076152</c:v>
                </c:pt>
                <c:pt idx="51" formatCode="0.00">
                  <c:v>98.088438450876453</c:v>
                </c:pt>
                <c:pt idx="52" formatCode="0.00">
                  <c:v>98.627203021212409</c:v>
                </c:pt>
                <c:pt idx="53" formatCode="0.00">
                  <c:v>99.338049221940082</c:v>
                </c:pt>
                <c:pt idx="54" formatCode="0.00">
                  <c:v>99.930512343254989</c:v>
                </c:pt>
                <c:pt idx="55" formatCode="0.00">
                  <c:v>100.16514876136451</c:v>
                </c:pt>
                <c:pt idx="56" formatCode="0.00">
                  <c:v>100.14561992301795</c:v>
                </c:pt>
                <c:pt idx="57" formatCode="0.00">
                  <c:v>100.08881827757453</c:v>
                </c:pt>
                <c:pt idx="58" formatCode="0.00">
                  <c:v>100.10504021883149</c:v>
                </c:pt>
                <c:pt idx="59" formatCode="0.00">
                  <c:v>100.13281874615271</c:v>
                </c:pt>
                <c:pt idx="60" formatCode="0.00">
                  <c:v>100.19680355926064</c:v>
                </c:pt>
                <c:pt idx="61" formatCode="0.00">
                  <c:v>100.37512116872747</c:v>
                </c:pt>
                <c:pt idx="62" formatCode="0.00">
                  <c:v>100.67401386863655</c:v>
                </c:pt>
                <c:pt idx="63" formatCode="0.00">
                  <c:v>101.0071430118256</c:v>
                </c:pt>
                <c:pt idx="64" formatCode="0.00">
                  <c:v>101.18348474256226</c:v>
                </c:pt>
                <c:pt idx="65" formatCode="0.00">
                  <c:v>101.01164189160357</c:v>
                </c:pt>
                <c:pt idx="66" formatCode="0.00">
                  <c:v>100.51395111969987</c:v>
                </c:pt>
                <c:pt idx="67" formatCode="0.00">
                  <c:v>99.972109379473125</c:v>
                </c:pt>
                <c:pt idx="68" formatCode="0.00">
                  <c:v>99.774222704851667</c:v>
                </c:pt>
                <c:pt idx="69" formatCode="0.00">
                  <c:v>100.0497178266297</c:v>
                </c:pt>
                <c:pt idx="70" formatCode="0.00">
                  <c:v>100.61947889271997</c:v>
                </c:pt>
                <c:pt idx="71" formatCode="0.00">
                  <c:v>101.11299075856283</c:v>
                </c:pt>
                <c:pt idx="72" formatCode="0.00">
                  <c:v>101.153639615598</c:v>
                </c:pt>
                <c:pt idx="73" formatCode="0.00">
                  <c:v>100.82109686547398</c:v>
                </c:pt>
                <c:pt idx="74" formatCode="0.00">
                  <c:v>100.4798986363618</c:v>
                </c:pt>
                <c:pt idx="75" formatCode="0.00">
                  <c:v>100.38566475994732</c:v>
                </c:pt>
                <c:pt idx="76" formatCode="0.00">
                  <c:v>100.37080290862377</c:v>
                </c:pt>
                <c:pt idx="77" formatCode="0.00">
                  <c:v>100.07172750983023</c:v>
                </c:pt>
                <c:pt idx="78" formatCode="0.00">
                  <c:v>99.437194781493048</c:v>
                </c:pt>
                <c:pt idx="79" formatCode="0.00">
                  <c:v>98.837151244705467</c:v>
                </c:pt>
                <c:pt idx="80" formatCode="0.00">
                  <c:v>98.682375550791434</c:v>
                </c:pt>
                <c:pt idx="81" formatCode="0.00">
                  <c:v>98.939061623339242</c:v>
                </c:pt>
                <c:pt idx="82" formatCode="0.00">
                  <c:v>99.176748448674502</c:v>
                </c:pt>
                <c:pt idx="83" formatCode="0.00">
                  <c:v>99.193975381085266</c:v>
                </c:pt>
                <c:pt idx="84" formatCode="0.00">
                  <c:v>99.323254233474316</c:v>
                </c:pt>
                <c:pt idx="85" formatCode="0.00">
                  <c:v>99.846330382223869</c:v>
                </c:pt>
                <c:pt idx="86" formatCode="0.00">
                  <c:v>100.47856345642724</c:v>
                </c:pt>
                <c:pt idx="87" formatCode="0.00">
                  <c:v>100.75484697266651</c:v>
                </c:pt>
                <c:pt idx="88" formatCode="0.00">
                  <c:v>100.6155151826101</c:v>
                </c:pt>
                <c:pt idx="89" formatCode="0.00">
                  <c:v>100.29012546694233</c:v>
                </c:pt>
                <c:pt idx="90" formatCode="0.00">
                  <c:v>99.985684195765614</c:v>
                </c:pt>
                <c:pt idx="91" formatCode="0.00">
                  <c:v>99.734760346312711</c:v>
                </c:pt>
                <c:pt idx="92" formatCode="0.00">
                  <c:v>99.556806273711217</c:v>
                </c:pt>
                <c:pt idx="93" formatCode="0.00">
                  <c:v>99.517104917962826</c:v>
                </c:pt>
                <c:pt idx="94" formatCode="0.00">
                  <c:v>99.686808501770642</c:v>
                </c:pt>
                <c:pt idx="95" formatCode="0.00">
                  <c:v>100.02131301181875</c:v>
                </c:pt>
                <c:pt idx="96" formatCode="0.00">
                  <c:v>100.26645810389364</c:v>
                </c:pt>
                <c:pt idx="97" formatCode="0.00">
                  <c:v>100.37736377148155</c:v>
                </c:pt>
                <c:pt idx="98" formatCode="0.00">
                  <c:v>100.56234067429232</c:v>
                </c:pt>
              </c:numCache>
            </c:numRef>
          </c:val>
          <c:smooth val="0"/>
        </c:ser>
        <c:ser>
          <c:idx val="2"/>
          <c:order val="2"/>
          <c:tx>
            <c:strRef>
              <c:f>' Grafik (detrended)'!$S$2</c:f>
              <c:strCache>
                <c:ptCount val="1"/>
                <c:pt idx="0">
                  <c:v>QC  commercial credit denominated in TL/Quarterly NGDP </c:v>
                </c:pt>
              </c:strCache>
            </c:strRef>
          </c:tx>
          <c:spPr>
            <a:ln w="19050">
              <a:solidFill>
                <a:schemeClr val="tx1"/>
              </a:solidFill>
            </a:ln>
          </c:spPr>
          <c:marker>
            <c:symbol val="none"/>
          </c:marker>
          <c:cat>
            <c:numRef>
              <c:f>' Grafik (detrended)'!$A$3:$A$101</c:f>
              <c:numCache>
                <c:formatCode>m/d/yyyy</c:formatCode>
                <c:ptCount val="99"/>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(detrended)'!$S$3:$S$101</c:f>
              <c:numCache>
                <c:formatCode>0.00</c:formatCode>
                <c:ptCount val="99"/>
                <c:pt idx="0">
                  <c:v>98.83727658162573</c:v>
                </c:pt>
                <c:pt idx="1">
                  <c:v>98.456903743320652</c:v>
                </c:pt>
                <c:pt idx="2">
                  <c:v>98.305016693529979</c:v>
                </c:pt>
                <c:pt idx="3">
                  <c:v>100.05171046159114</c:v>
                </c:pt>
                <c:pt idx="4">
                  <c:v>100.58831207566506</c:v>
                </c:pt>
                <c:pt idx="5">
                  <c:v>100.54519088064383</c:v>
                </c:pt>
                <c:pt idx="6">
                  <c:v>100.37198286356158</c:v>
                </c:pt>
                <c:pt idx="7">
                  <c:v>100.60460859778911</c:v>
                </c:pt>
                <c:pt idx="8">
                  <c:v>100.96119900707949</c:v>
                </c:pt>
                <c:pt idx="9">
                  <c:v>100.62160699552157</c:v>
                </c:pt>
                <c:pt idx="10">
                  <c:v>99.956437130648141</c:v>
                </c:pt>
                <c:pt idx="11">
                  <c:v>99.629862463616234</c:v>
                </c:pt>
                <c:pt idx="12">
                  <c:v>99.338161899203783</c:v>
                </c:pt>
                <c:pt idx="13">
                  <c:v>99.188766484679604</c:v>
                </c:pt>
                <c:pt idx="14">
                  <c:v>99.483469322741456</c:v>
                </c:pt>
                <c:pt idx="15">
                  <c:v>100.16706161619503</c:v>
                </c:pt>
                <c:pt idx="16">
                  <c:v>100.7398375537592</c:v>
                </c:pt>
                <c:pt idx="17">
                  <c:v>100.60357700201799</c:v>
                </c:pt>
                <c:pt idx="18">
                  <c:v>100.05349454786398</c:v>
                </c:pt>
                <c:pt idx="19">
                  <c:v>99.670901338966161</c:v>
                </c:pt>
                <c:pt idx="20">
                  <c:v>99.998944599022352</c:v>
                </c:pt>
                <c:pt idx="21">
                  <c:v>100.6073816742084</c:v>
                </c:pt>
                <c:pt idx="22">
                  <c:v>100.75815299082474</c:v>
                </c:pt>
                <c:pt idx="23">
                  <c:v>100.67228510324433</c:v>
                </c:pt>
                <c:pt idx="24">
                  <c:v>100.36396075199443</c:v>
                </c:pt>
                <c:pt idx="25">
                  <c:v>100.0044578560465</c:v>
                </c:pt>
                <c:pt idx="26">
                  <c:v>99.538678431858955</c:v>
                </c:pt>
                <c:pt idx="27">
                  <c:v>98.983951281819003</c:v>
                </c:pt>
                <c:pt idx="28">
                  <c:v>98.795426147474657</c:v>
                </c:pt>
                <c:pt idx="29">
                  <c:v>98.899567715879044</c:v>
                </c:pt>
                <c:pt idx="30">
                  <c:v>99.445564524994666</c:v>
                </c:pt>
                <c:pt idx="31">
                  <c:v>100.0383498308742</c:v>
                </c:pt>
                <c:pt idx="32">
                  <c:v>100.2241040045359</c:v>
                </c:pt>
                <c:pt idx="33">
                  <c:v>100.36227617287904</c:v>
                </c:pt>
                <c:pt idx="34">
                  <c:v>100.32894678358208</c:v>
                </c:pt>
                <c:pt idx="35">
                  <c:v>100.00070791184925</c:v>
                </c:pt>
                <c:pt idx="36">
                  <c:v>99.660049009883352</c:v>
                </c:pt>
                <c:pt idx="37">
                  <c:v>99.704788974244707</c:v>
                </c:pt>
                <c:pt idx="38">
                  <c:v>100.11314542853623</c:v>
                </c:pt>
                <c:pt idx="39">
                  <c:v>100.86143075409791</c:v>
                </c:pt>
                <c:pt idx="40">
                  <c:v>101.99940772362622</c:v>
                </c:pt>
                <c:pt idx="41">
                  <c:v>102.66892650852265</c:v>
                </c:pt>
                <c:pt idx="42">
                  <c:v>102.1847137381134</c:v>
                </c:pt>
                <c:pt idx="43">
                  <c:v>101.09825375778551</c:v>
                </c:pt>
                <c:pt idx="44">
                  <c:v>100.27406647340425</c:v>
                </c:pt>
                <c:pt idx="45">
                  <c:v>99.625209778270886</c:v>
                </c:pt>
                <c:pt idx="46">
                  <c:v>98.735387651929116</c:v>
                </c:pt>
                <c:pt idx="47">
                  <c:v>97.910049914918218</c:v>
                </c:pt>
                <c:pt idx="48">
                  <c:v>97.446469693474683</c:v>
                </c:pt>
                <c:pt idx="49">
                  <c:v>97.406811258753351</c:v>
                </c:pt>
                <c:pt idx="50">
                  <c:v>97.946357125103106</c:v>
                </c:pt>
                <c:pt idx="51">
                  <c:v>99.038672832073459</c:v>
                </c:pt>
                <c:pt idx="52">
                  <c:v>100.44219738876556</c:v>
                </c:pt>
                <c:pt idx="53">
                  <c:v>101.46634120283967</c:v>
                </c:pt>
                <c:pt idx="54">
                  <c:v>101.20879021159951</c:v>
                </c:pt>
                <c:pt idx="55">
                  <c:v>99.800917291879244</c:v>
                </c:pt>
                <c:pt idx="56">
                  <c:v>98.709368176757096</c:v>
                </c:pt>
                <c:pt idx="57">
                  <c:v>99.026153993177417</c:v>
                </c:pt>
                <c:pt idx="58">
                  <c:v>100.1210137539607</c:v>
                </c:pt>
                <c:pt idx="59">
                  <c:v>100.64216806083547</c:v>
                </c:pt>
                <c:pt idx="60">
                  <c:v>100.52433112164228</c:v>
                </c:pt>
                <c:pt idx="61">
                  <c:v>100.33835662274824</c:v>
                </c:pt>
                <c:pt idx="62">
                  <c:v>100.29610733527669</c:v>
                </c:pt>
                <c:pt idx="63">
                  <c:v>100.44936313390035</c:v>
                </c:pt>
                <c:pt idx="64">
                  <c:v>100.48196021496689</c:v>
                </c:pt>
                <c:pt idx="65">
                  <c:v>100.51056373737909</c:v>
                </c:pt>
                <c:pt idx="66">
                  <c:v>100.55632534134396</c:v>
                </c:pt>
                <c:pt idx="67">
                  <c:v>100.1864732705553</c:v>
                </c:pt>
                <c:pt idx="68">
                  <c:v>99.674367945893664</c:v>
                </c:pt>
                <c:pt idx="69">
                  <c:v>99.69917898905905</c:v>
                </c:pt>
                <c:pt idx="70">
                  <c:v>100.47057657712386</c:v>
                </c:pt>
                <c:pt idx="71">
                  <c:v>100.84647117113101</c:v>
                </c:pt>
                <c:pt idx="72">
                  <c:v>100.01404427833236</c:v>
                </c:pt>
                <c:pt idx="73">
                  <c:v>99.094485666077418</c:v>
                </c:pt>
                <c:pt idx="74">
                  <c:v>99.320329286647521</c:v>
                </c:pt>
                <c:pt idx="75">
                  <c:v>100.45287435379888</c:v>
                </c:pt>
                <c:pt idx="76">
                  <c:v>101.10973322028416</c:v>
                </c:pt>
                <c:pt idx="77">
                  <c:v>100.78436972740963</c:v>
                </c:pt>
                <c:pt idx="78">
                  <c:v>100.4575610609357</c:v>
                </c:pt>
                <c:pt idx="79">
                  <c:v>100.58140407447965</c:v>
                </c:pt>
                <c:pt idx="80">
                  <c:v>100.41532268589584</c:v>
                </c:pt>
                <c:pt idx="81">
                  <c:v>99.421129741967036</c:v>
                </c:pt>
                <c:pt idx="82">
                  <c:v>98.446062883828517</c:v>
                </c:pt>
                <c:pt idx="83">
                  <c:v>98.627017279381022</c:v>
                </c:pt>
                <c:pt idx="84">
                  <c:v>99.277009813203648</c:v>
                </c:pt>
                <c:pt idx="85">
                  <c:v>99.642568434106309</c:v>
                </c:pt>
                <c:pt idx="86">
                  <c:v>100.15837076078684</c:v>
                </c:pt>
                <c:pt idx="87">
                  <c:v>100.77936145259488</c:v>
                </c:pt>
                <c:pt idx="88">
                  <c:v>101.13043171059478</c:v>
                </c:pt>
                <c:pt idx="89">
                  <c:v>100.666838501699</c:v>
                </c:pt>
                <c:pt idx="90">
                  <c:v>99.874122341273576</c:v>
                </c:pt>
                <c:pt idx="91">
                  <c:v>99.556591557943037</c:v>
                </c:pt>
                <c:pt idx="92">
                  <c:v>99.152605953032989</c:v>
                </c:pt>
                <c:pt idx="93">
                  <c:v>99.087707775364294</c:v>
                </c:pt>
                <c:pt idx="94">
                  <c:v>99.673385040574772</c:v>
                </c:pt>
                <c:pt idx="95">
                  <c:v>100.25234035309975</c:v>
                </c:pt>
                <c:pt idx="96">
                  <c:v>100.23704255837504</c:v>
                </c:pt>
                <c:pt idx="97">
                  <c:v>99.984279947638825</c:v>
                </c:pt>
                <c:pt idx="98">
                  <c:v>100.80788396180219</c:v>
                </c:pt>
              </c:numCache>
            </c:numRef>
          </c:val>
          <c:smooth val="0"/>
        </c:ser>
        <c:dLbls>
          <c:showLegendKey val="0"/>
          <c:showVal val="0"/>
          <c:showCatName val="0"/>
          <c:showSerName val="0"/>
          <c:showPercent val="0"/>
          <c:showBubbleSize val="0"/>
        </c:dLbls>
        <c:marker val="1"/>
        <c:smooth val="0"/>
        <c:axId val="83699200"/>
        <c:axId val="83700736"/>
      </c:lineChart>
      <c:dateAx>
        <c:axId val="83699200"/>
        <c:scaling>
          <c:orientation val="minMax"/>
          <c:min val="38412"/>
        </c:scaling>
        <c:delete val="0"/>
        <c:axPos val="b"/>
        <c:numFmt formatCode="mmyy" sourceLinked="0"/>
        <c:majorTickMark val="none"/>
        <c:minorTickMark val="none"/>
        <c:tickLblPos val="low"/>
        <c:txPr>
          <a:bodyPr rot="-5400000" vert="horz"/>
          <a:lstStyle/>
          <a:p>
            <a:pPr>
              <a:defRPr/>
            </a:pPr>
            <a:endParaRPr lang="tr-TR"/>
          </a:p>
        </c:txPr>
        <c:crossAx val="83700736"/>
        <c:crosses val="autoZero"/>
        <c:auto val="1"/>
        <c:lblOffset val="100"/>
        <c:baseTimeUnit val="months"/>
        <c:majorUnit val="6"/>
        <c:majorTimeUnit val="months"/>
        <c:minorUnit val="1"/>
      </c:dateAx>
      <c:valAx>
        <c:axId val="83700736"/>
        <c:scaling>
          <c:orientation val="minMax"/>
        </c:scaling>
        <c:delete val="0"/>
        <c:axPos val="l"/>
        <c:numFmt formatCode="General" sourceLinked="1"/>
        <c:majorTickMark val="out"/>
        <c:minorTickMark val="none"/>
        <c:tickLblPos val="nextTo"/>
        <c:txPr>
          <a:bodyPr rot="0" vert="horz"/>
          <a:lstStyle/>
          <a:p>
            <a:pPr>
              <a:defRPr/>
            </a:pPr>
            <a:endParaRPr lang="tr-TR"/>
          </a:p>
        </c:txPr>
        <c:crossAx val="83699200"/>
        <c:crosses val="autoZero"/>
        <c:crossBetween val="between"/>
      </c:valAx>
      <c:spPr>
        <a:noFill/>
        <a:ln w="25400">
          <a:noFill/>
        </a:ln>
      </c:spPr>
    </c:plotArea>
    <c:legend>
      <c:legendPos val="b"/>
      <c:layout>
        <c:manualLayout>
          <c:xMode val="edge"/>
          <c:yMode val="edge"/>
          <c:x val="0.1023391812865497"/>
          <c:y val="0.59976790401199853"/>
          <c:w val="0.88774324262098814"/>
          <c:h val="0.19654255718035243"/>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 E) </a:t>
            </a:r>
          </a:p>
        </c:rich>
      </c:tx>
      <c:layout/>
      <c:overlay val="1"/>
    </c:title>
    <c:autoTitleDeleted val="0"/>
    <c:plotArea>
      <c:layout>
        <c:manualLayout>
          <c:layoutTarget val="inner"/>
          <c:xMode val="edge"/>
          <c:yMode val="edge"/>
          <c:x val="8.9364051715757759E-2"/>
          <c:y val="2.4284308211473562E-2"/>
          <c:w val="0.84505832604257791"/>
          <c:h val="0.78920142694306128"/>
        </c:manualLayout>
      </c:layout>
      <c:lineChart>
        <c:grouping val="standard"/>
        <c:varyColors val="0"/>
        <c:ser>
          <c:idx val="1"/>
          <c:order val="0"/>
          <c:tx>
            <c:strRef>
              <c:f>' Grafik (detrended)'!$K$2</c:f>
              <c:strCache>
                <c:ptCount val="1"/>
                <c:pt idx="0">
                  <c:v>Value Added Tax on Imports/NGDP</c:v>
                </c:pt>
              </c:strCache>
            </c:strRef>
          </c:tx>
          <c:spPr>
            <a:ln w="19050">
              <a:solidFill>
                <a:sysClr val="windowText" lastClr="000000"/>
              </a:solidFill>
              <a:prstDash val="solid"/>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(detrended)'!$K$3:$K$900</c:f>
              <c:numCache>
                <c:formatCode>0.00</c:formatCode>
                <c:ptCount val="898"/>
                <c:pt idx="0">
                  <c:v>99.684304355433468</c:v>
                </c:pt>
                <c:pt idx="1">
                  <c:v>98.848773850823974</c:v>
                </c:pt>
                <c:pt idx="2">
                  <c:v>100.13190707988936</c:v>
                </c:pt>
                <c:pt idx="3">
                  <c:v>99.679734983998173</c:v>
                </c:pt>
                <c:pt idx="4">
                  <c:v>100.18946458282322</c:v>
                </c:pt>
                <c:pt idx="5">
                  <c:v>99.016049738418957</c:v>
                </c:pt>
                <c:pt idx="6">
                  <c:v>98.564141997934655</c:v>
                </c:pt>
                <c:pt idx="7">
                  <c:v>99.848245880658027</c:v>
                </c:pt>
                <c:pt idx="8">
                  <c:v>99.380414643755159</c:v>
                </c:pt>
                <c:pt idx="9">
                  <c:v>99.537886688085749</c:v>
                </c:pt>
                <c:pt idx="10">
                  <c:v>99.620402853241927</c:v>
                </c:pt>
                <c:pt idx="11">
                  <c:v>99.222614426010949</c:v>
                </c:pt>
                <c:pt idx="12">
                  <c:v>100.42229562158668</c:v>
                </c:pt>
                <c:pt idx="13">
                  <c:v>101.22308325443116</c:v>
                </c:pt>
                <c:pt idx="14">
                  <c:v>100.18902260363961</c:v>
                </c:pt>
                <c:pt idx="15">
                  <c:v>100.11992233227522</c:v>
                </c:pt>
                <c:pt idx="16">
                  <c:v>101.14273590326619</c:v>
                </c:pt>
                <c:pt idx="17">
                  <c:v>101.32423265090181</c:v>
                </c:pt>
                <c:pt idx="18">
                  <c:v>101.40142029086502</c:v>
                </c:pt>
                <c:pt idx="19">
                  <c:v>100.26632191647865</c:v>
                </c:pt>
                <c:pt idx="20">
                  <c:v>100.56155419909818</c:v>
                </c:pt>
                <c:pt idx="21">
                  <c:v>99.715437916620743</c:v>
                </c:pt>
                <c:pt idx="22">
                  <c:v>99.52366077618484</c:v>
                </c:pt>
                <c:pt idx="23">
                  <c:v>100.20163376140079</c:v>
                </c:pt>
                <c:pt idx="24">
                  <c:v>99.326441150605405</c:v>
                </c:pt>
                <c:pt idx="25">
                  <c:v>99.812673901794</c:v>
                </c:pt>
                <c:pt idx="26">
                  <c:v>99.342822594482442</c:v>
                </c:pt>
                <c:pt idx="27">
                  <c:v>99.592175922945984</c:v>
                </c:pt>
                <c:pt idx="28">
                  <c:v>99.657975129417011</c:v>
                </c:pt>
                <c:pt idx="29">
                  <c:v>98.538609667778033</c:v>
                </c:pt>
                <c:pt idx="30">
                  <c:v>100.0454662311365</c:v>
                </c:pt>
                <c:pt idx="31">
                  <c:v>99.751935809146531</c:v>
                </c:pt>
                <c:pt idx="32">
                  <c:v>99.445749757336941</c:v>
                </c:pt>
                <c:pt idx="33">
                  <c:v>100.12145199200336</c:v>
                </c:pt>
                <c:pt idx="34">
                  <c:v>99.781006222585631</c:v>
                </c:pt>
                <c:pt idx="35">
                  <c:v>100.04432415282287</c:v>
                </c:pt>
                <c:pt idx="36">
                  <c:v>100.87356838769752</c:v>
                </c:pt>
                <c:pt idx="37">
                  <c:v>100.28949319594209</c:v>
                </c:pt>
                <c:pt idx="38">
                  <c:v>100.65800344111332</c:v>
                </c:pt>
                <c:pt idx="39">
                  <c:v>101.71316648861719</c:v>
                </c:pt>
                <c:pt idx="40">
                  <c:v>101.39464127257988</c:v>
                </c:pt>
                <c:pt idx="41">
                  <c:v>101.09451659133379</c:v>
                </c:pt>
                <c:pt idx="42">
                  <c:v>101.04855282038062</c:v>
                </c:pt>
                <c:pt idx="43">
                  <c:v>100.47921191173297</c:v>
                </c:pt>
                <c:pt idx="44">
                  <c:v>100.2994817424871</c:v>
                </c:pt>
                <c:pt idx="45">
                  <c:v>100.58103765846323</c:v>
                </c:pt>
                <c:pt idx="46">
                  <c:v>98.357373196128236</c:v>
                </c:pt>
                <c:pt idx="47">
                  <c:v>99.783349553148241</c:v>
                </c:pt>
                <c:pt idx="48">
                  <c:v>98.405604097807554</c:v>
                </c:pt>
                <c:pt idx="49">
                  <c:v>97.528086934171142</c:v>
                </c:pt>
                <c:pt idx="50">
                  <c:v>98.612462080863239</c:v>
                </c:pt>
                <c:pt idx="51">
                  <c:v>98.38015524499265</c:v>
                </c:pt>
                <c:pt idx="52">
                  <c:v>98.890575735733222</c:v>
                </c:pt>
                <c:pt idx="53">
                  <c:v>102.51726345574684</c:v>
                </c:pt>
                <c:pt idx="54">
                  <c:v>100.23363576020394</c:v>
                </c:pt>
                <c:pt idx="55">
                  <c:v>98.961066542886726</c:v>
                </c:pt>
                <c:pt idx="56">
                  <c:v>100.34759252474349</c:v>
                </c:pt>
                <c:pt idx="57">
                  <c:v>98.904288452997562</c:v>
                </c:pt>
                <c:pt idx="58">
                  <c:v>99.683597049371727</c:v>
                </c:pt>
                <c:pt idx="59">
                  <c:v>100.29532075074388</c:v>
                </c:pt>
                <c:pt idx="60">
                  <c:v>103.23581162610955</c:v>
                </c:pt>
                <c:pt idx="61">
                  <c:v>99.860873078830167</c:v>
                </c:pt>
                <c:pt idx="62">
                  <c:v>99.227833397448904</c:v>
                </c:pt>
                <c:pt idx="63">
                  <c:v>100.52155655730341</c:v>
                </c:pt>
                <c:pt idx="64">
                  <c:v>99.381863547363096</c:v>
                </c:pt>
                <c:pt idx="65">
                  <c:v>99.957293628003342</c:v>
                </c:pt>
                <c:pt idx="66">
                  <c:v>99.351621844326345</c:v>
                </c:pt>
                <c:pt idx="67">
                  <c:v>100.3783452732317</c:v>
                </c:pt>
                <c:pt idx="68">
                  <c:v>99.341887232833514</c:v>
                </c:pt>
                <c:pt idx="69">
                  <c:v>98.686583362126356</c:v>
                </c:pt>
                <c:pt idx="70">
                  <c:v>100.90796427894472</c:v>
                </c:pt>
                <c:pt idx="71">
                  <c:v>100.70082967624634</c:v>
                </c:pt>
                <c:pt idx="72">
                  <c:v>98.953765806871317</c:v>
                </c:pt>
                <c:pt idx="73">
                  <c:v>100.82234127479717</c:v>
                </c:pt>
                <c:pt idx="74">
                  <c:v>101.11620731247554</c:v>
                </c:pt>
                <c:pt idx="75">
                  <c:v>101.64415913461477</c:v>
                </c:pt>
                <c:pt idx="76">
                  <c:v>101.0732684822338</c:v>
                </c:pt>
                <c:pt idx="77">
                  <c:v>100.16150366575324</c:v>
                </c:pt>
                <c:pt idx="78">
                  <c:v>100.87196778285163</c:v>
                </c:pt>
                <c:pt idx="79">
                  <c:v>99.226763885864315</c:v>
                </c:pt>
                <c:pt idx="80">
                  <c:v>101.00273376196</c:v>
                </c:pt>
                <c:pt idx="81">
                  <c:v>99.793732853029226</c:v>
                </c:pt>
                <c:pt idx="82">
                  <c:v>100.49203881851081</c:v>
                </c:pt>
                <c:pt idx="83">
                  <c:v>100.01731333855632</c:v>
                </c:pt>
                <c:pt idx="84">
                  <c:v>99.485244392931804</c:v>
                </c:pt>
                <c:pt idx="85">
                  <c:v>99.396125130501431</c:v>
                </c:pt>
                <c:pt idx="86">
                  <c:v>99.423645210482533</c:v>
                </c:pt>
                <c:pt idx="87">
                  <c:v>99.376133328417851</c:v>
                </c:pt>
                <c:pt idx="88">
                  <c:v>100.37986103918074</c:v>
                </c:pt>
                <c:pt idx="89">
                  <c:v>98.605263362344715</c:v>
                </c:pt>
                <c:pt idx="90">
                  <c:v>99.084010966751535</c:v>
                </c:pt>
                <c:pt idx="91">
                  <c:v>99.11265966038799</c:v>
                </c:pt>
                <c:pt idx="92">
                  <c:v>97.926994499117555</c:v>
                </c:pt>
                <c:pt idx="93">
                  <c:v>100.58219265857072</c:v>
                </c:pt>
                <c:pt idx="94">
                  <c:v>100.06883637527024</c:v>
                </c:pt>
                <c:pt idx="95">
                  <c:v>100.00781627886305</c:v>
                </c:pt>
                <c:pt idx="96">
                  <c:v>98.945089707838406</c:v>
                </c:pt>
                <c:pt idx="97">
                  <c:v>102.67665057686744</c:v>
                </c:pt>
                <c:pt idx="98">
                  <c:v>101.22738440827743</c:v>
                </c:pt>
              </c:numCache>
            </c:numRef>
          </c:val>
          <c:smooth val="0"/>
        </c:ser>
        <c:ser>
          <c:idx val="4"/>
          <c:order val="1"/>
          <c:tx>
            <c:strRef>
              <c:f>' Grafik (detrended)'!$Q$2</c:f>
              <c:strCache>
                <c:ptCount val="1"/>
                <c:pt idx="0">
                  <c:v>Turkish Consumer Confidence Index</c:v>
                </c:pt>
              </c:strCache>
            </c:strRef>
          </c:tx>
          <c:spPr>
            <a:ln w="28575">
              <a:solidFill>
                <a:schemeClr val="bg1">
                  <a:lumMod val="50000"/>
                </a:schemeClr>
              </a:solidFill>
              <a:prstDash val="solid"/>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(detrended)'!$Q$3:$Q$900</c:f>
              <c:numCache>
                <c:formatCode>General</c:formatCode>
                <c:ptCount val="898"/>
                <c:pt idx="0">
                  <c:v>100.90894027258419</c:v>
                </c:pt>
                <c:pt idx="1">
                  <c:v>100.7898128528763</c:v>
                </c:pt>
                <c:pt idx="2">
                  <c:v>100.15237884009174</c:v>
                </c:pt>
                <c:pt idx="3">
                  <c:v>99.739338281520091</c:v>
                </c:pt>
                <c:pt idx="4">
                  <c:v>99.703759190062257</c:v>
                </c:pt>
                <c:pt idx="5">
                  <c:v>99.633441287793985</c:v>
                </c:pt>
                <c:pt idx="6">
                  <c:v>99.606857135981201</c:v>
                </c:pt>
                <c:pt idx="7">
                  <c:v>99.213404658070885</c:v>
                </c:pt>
                <c:pt idx="8">
                  <c:v>98.949867375817689</c:v>
                </c:pt>
                <c:pt idx="9">
                  <c:v>99.600693828484751</c:v>
                </c:pt>
                <c:pt idx="10">
                  <c:v>100.19266189665588</c:v>
                </c:pt>
                <c:pt idx="11">
                  <c:v>100.54075692767421</c:v>
                </c:pt>
                <c:pt idx="12">
                  <c:v>101.04678287281281</c:v>
                </c:pt>
                <c:pt idx="13">
                  <c:v>101.25176567463551</c:v>
                </c:pt>
                <c:pt idx="14">
                  <c:v>101.45968308102515</c:v>
                </c:pt>
                <c:pt idx="15">
                  <c:v>101.73360836626981</c:v>
                </c:pt>
                <c:pt idx="16">
                  <c:v>100.89924955576407</c:v>
                </c:pt>
                <c:pt idx="17">
                  <c:v>98.884968126171202</c:v>
                </c:pt>
                <c:pt idx="18">
                  <c:v>97.915253362345695</c:v>
                </c:pt>
                <c:pt idx="19">
                  <c:v>98.472598948751283</c:v>
                </c:pt>
                <c:pt idx="20">
                  <c:v>98.802592987942319</c:v>
                </c:pt>
                <c:pt idx="21">
                  <c:v>99.038492180510502</c:v>
                </c:pt>
                <c:pt idx="22">
                  <c:v>99.431197530994694</c:v>
                </c:pt>
                <c:pt idx="23">
                  <c:v>99.33599590076561</c:v>
                </c:pt>
                <c:pt idx="24">
                  <c:v>99.313722376003042</c:v>
                </c:pt>
                <c:pt idx="25">
                  <c:v>99.561265896245303</c:v>
                </c:pt>
                <c:pt idx="26">
                  <c:v>99.724945231342502</c:v>
                </c:pt>
                <c:pt idx="27">
                  <c:v>100.15678202865791</c:v>
                </c:pt>
                <c:pt idx="28">
                  <c:v>100.57731850242999</c:v>
                </c:pt>
                <c:pt idx="29">
                  <c:v>100.68525964458945</c:v>
                </c:pt>
                <c:pt idx="30">
                  <c:v>101.29440894115095</c:v>
                </c:pt>
                <c:pt idx="31">
                  <c:v>102.10917263480506</c:v>
                </c:pt>
                <c:pt idx="32">
                  <c:v>102.31696388784857</c:v>
                </c:pt>
                <c:pt idx="33">
                  <c:v>101.96486988692868</c:v>
                </c:pt>
                <c:pt idx="34">
                  <c:v>101.61663201569164</c:v>
                </c:pt>
                <c:pt idx="35">
                  <c:v>101.90333934581493</c:v>
                </c:pt>
                <c:pt idx="36">
                  <c:v>101.81881978493276</c:v>
                </c:pt>
                <c:pt idx="37">
                  <c:v>100.76130395948012</c:v>
                </c:pt>
                <c:pt idx="38">
                  <c:v>99.246410370184904</c:v>
                </c:pt>
                <c:pt idx="39">
                  <c:v>98.029408191228882</c:v>
                </c:pt>
                <c:pt idx="40">
                  <c:v>97.804176667018936</c:v>
                </c:pt>
                <c:pt idx="41">
                  <c:v>98.206965702111958</c:v>
                </c:pt>
                <c:pt idx="42">
                  <c:v>99.080642437035749</c:v>
                </c:pt>
                <c:pt idx="43">
                  <c:v>100.26694611803192</c:v>
                </c:pt>
                <c:pt idx="44">
                  <c:v>100.45092902840771</c:v>
                </c:pt>
                <c:pt idx="45">
                  <c:v>98.8778367994137</c:v>
                </c:pt>
                <c:pt idx="46">
                  <c:v>97.442934633623935</c:v>
                </c:pt>
                <c:pt idx="47">
                  <c:v>97.51374245430452</c:v>
                </c:pt>
                <c:pt idx="48">
                  <c:v>98.236628201297108</c:v>
                </c:pt>
                <c:pt idx="49">
                  <c:v>98.771105716879447</c:v>
                </c:pt>
                <c:pt idx="50">
                  <c:v>99.469836551656968</c:v>
                </c:pt>
                <c:pt idx="51">
                  <c:v>100.77537804869532</c:v>
                </c:pt>
                <c:pt idx="52">
                  <c:v>101.84102766945966</c:v>
                </c:pt>
                <c:pt idx="53">
                  <c:v>101.98760493174156</c:v>
                </c:pt>
                <c:pt idx="54">
                  <c:v>101.25987933807932</c:v>
                </c:pt>
                <c:pt idx="55">
                  <c:v>100.66804942083101</c:v>
                </c:pt>
                <c:pt idx="56">
                  <c:v>100.51114892513803</c:v>
                </c:pt>
                <c:pt idx="57">
                  <c:v>99.888823547437894</c:v>
                </c:pt>
                <c:pt idx="58">
                  <c:v>99.148123063479446</c:v>
                </c:pt>
                <c:pt idx="59">
                  <c:v>98.869627778766301</c:v>
                </c:pt>
                <c:pt idx="60">
                  <c:v>98.940412159602673</c:v>
                </c:pt>
                <c:pt idx="61">
                  <c:v>99.458047669878511</c:v>
                </c:pt>
                <c:pt idx="62">
                  <c:v>100.07223766996864</c:v>
                </c:pt>
                <c:pt idx="63">
                  <c:v>100.23854916559273</c:v>
                </c:pt>
                <c:pt idx="64">
                  <c:v>100.2969044172935</c:v>
                </c:pt>
                <c:pt idx="65">
                  <c:v>100.36263150721652</c:v>
                </c:pt>
                <c:pt idx="66">
                  <c:v>100.01733363298271</c:v>
                </c:pt>
                <c:pt idx="67">
                  <c:v>99.953602950296116</c:v>
                </c:pt>
                <c:pt idx="68">
                  <c:v>100.20271855676833</c:v>
                </c:pt>
                <c:pt idx="69">
                  <c:v>100.12171270287362</c:v>
                </c:pt>
                <c:pt idx="70">
                  <c:v>100.20851260331229</c:v>
                </c:pt>
                <c:pt idx="71">
                  <c:v>100.15324165557836</c:v>
                </c:pt>
                <c:pt idx="72">
                  <c:v>100.15454697079082</c:v>
                </c:pt>
                <c:pt idx="73">
                  <c:v>100.50674963395403</c:v>
                </c:pt>
                <c:pt idx="74">
                  <c:v>100.55875397184222</c:v>
                </c:pt>
                <c:pt idx="75">
                  <c:v>100.30926904994115</c:v>
                </c:pt>
                <c:pt idx="76">
                  <c:v>100.43013257756044</c:v>
                </c:pt>
                <c:pt idx="77">
                  <c:v>101.02395862339257</c:v>
                </c:pt>
                <c:pt idx="78">
                  <c:v>100.67810697062784</c:v>
                </c:pt>
                <c:pt idx="79">
                  <c:v>100.08851801266613</c:v>
                </c:pt>
                <c:pt idx="80">
                  <c:v>99.994524564364511</c:v>
                </c:pt>
                <c:pt idx="81">
                  <c:v>99.50980122842607</c:v>
                </c:pt>
                <c:pt idx="82">
                  <c:v>99.563892659105747</c:v>
                </c:pt>
                <c:pt idx="83">
                  <c:v>100.04809475034821</c:v>
                </c:pt>
                <c:pt idx="84">
                  <c:v>100.25233858756754</c:v>
                </c:pt>
                <c:pt idx="85">
                  <c:v>100.54550428704997</c:v>
                </c:pt>
                <c:pt idx="86">
                  <c:v>100.30404834853601</c:v>
                </c:pt>
                <c:pt idx="87">
                  <c:v>99.855859670407966</c:v>
                </c:pt>
                <c:pt idx="88">
                  <c:v>100.06517506686718</c:v>
                </c:pt>
                <c:pt idx="89">
                  <c:v>100.2212139380906</c:v>
                </c:pt>
                <c:pt idx="90">
                  <c:v>100.03489490254695</c:v>
                </c:pt>
                <c:pt idx="91">
                  <c:v>99.536116416335688</c:v>
                </c:pt>
                <c:pt idx="92">
                  <c:v>98.678187040760776</c:v>
                </c:pt>
                <c:pt idx="93">
                  <c:v>98.320158252436599</c:v>
                </c:pt>
                <c:pt idx="94">
                  <c:v>98.920407778355838</c:v>
                </c:pt>
                <c:pt idx="95">
                  <c:v>99.637023079609605</c:v>
                </c:pt>
                <c:pt idx="96">
                  <c:v>100.25160304171212</c:v>
                </c:pt>
                <c:pt idx="97">
                  <c:v>100.50811404764703</c:v>
                </c:pt>
                <c:pt idx="98">
                  <c:v>100.22764262324451</c:v>
                </c:pt>
              </c:numCache>
            </c:numRef>
          </c:val>
          <c:smooth val="0"/>
        </c:ser>
        <c:ser>
          <c:idx val="3"/>
          <c:order val="2"/>
          <c:tx>
            <c:strRef>
              <c:f>' Grafik (detrended)'!$V$2</c:f>
              <c:strCache>
                <c:ptCount val="1"/>
                <c:pt idx="0">
                  <c:v>Non Agricultural Employment/Labor Force </c:v>
                </c:pt>
              </c:strCache>
            </c:strRef>
          </c:tx>
          <c:spPr>
            <a:ln w="19050">
              <a:solidFill>
                <a:srgbClr val="FF0000"/>
              </a:solidFill>
            </a:ln>
          </c:spPr>
          <c:marker>
            <c:symbol val="none"/>
          </c:marker>
          <c:cat>
            <c:numRef>
              <c:f>' Grafik (detrended)'!$A$3:$A$900</c:f>
              <c:numCache>
                <c:formatCode>m/d/yyyy</c:formatCode>
                <c:ptCount val="898"/>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numCache>
            </c:numRef>
          </c:cat>
          <c:val>
            <c:numRef>
              <c:f>' Grafik (detrended)'!$V$3:$V$900</c:f>
              <c:numCache>
                <c:formatCode>General</c:formatCode>
                <c:ptCount val="898"/>
                <c:pt idx="0">
                  <c:v>100.89971908471342</c:v>
                </c:pt>
                <c:pt idx="1">
                  <c:v>100.82497170509291</c:v>
                </c:pt>
                <c:pt idx="2">
                  <c:v>100.683978709519</c:v>
                </c:pt>
                <c:pt idx="3">
                  <c:v>100.36040945825995</c:v>
                </c:pt>
                <c:pt idx="4">
                  <c:v>99.932767648661283</c:v>
                </c:pt>
                <c:pt idx="5">
                  <c:v>99.513989134925112</c:v>
                </c:pt>
                <c:pt idx="6">
                  <c:v>99.576191312374021</c:v>
                </c:pt>
                <c:pt idx="7">
                  <c:v>99.949779977543159</c:v>
                </c:pt>
                <c:pt idx="8">
                  <c:v>99.942781685347342</c:v>
                </c:pt>
                <c:pt idx="9">
                  <c:v>99.447829252888425</c:v>
                </c:pt>
                <c:pt idx="10">
                  <c:v>98.895924062576015</c:v>
                </c:pt>
                <c:pt idx="11">
                  <c:v>99.001150530184219</c:v>
                </c:pt>
                <c:pt idx="12">
                  <c:v>99.446994822592643</c:v>
                </c:pt>
                <c:pt idx="13">
                  <c:v>99.871944426031405</c:v>
                </c:pt>
                <c:pt idx="14">
                  <c:v>100.27700763163512</c:v>
                </c:pt>
                <c:pt idx="15">
                  <c:v>100.5014988046678</c:v>
                </c:pt>
                <c:pt idx="16">
                  <c:v>100.4296536820972</c:v>
                </c:pt>
                <c:pt idx="17">
                  <c:v>100.06652080456699</c:v>
                </c:pt>
                <c:pt idx="18">
                  <c:v>99.888867000063129</c:v>
                </c:pt>
                <c:pt idx="19">
                  <c:v>99.9476022558583</c:v>
                </c:pt>
                <c:pt idx="20">
                  <c:v>100.10201867019902</c:v>
                </c:pt>
                <c:pt idx="21">
                  <c:v>100.2679402894358</c:v>
                </c:pt>
                <c:pt idx="22">
                  <c:v>99.949509578904738</c:v>
                </c:pt>
                <c:pt idx="23">
                  <c:v>99.669499784865806</c:v>
                </c:pt>
                <c:pt idx="24">
                  <c:v>99.806520289251864</c:v>
                </c:pt>
                <c:pt idx="25">
                  <c:v>99.961245632121631</c:v>
                </c:pt>
                <c:pt idx="26">
                  <c:v>100.0653810469715</c:v>
                </c:pt>
                <c:pt idx="27">
                  <c:v>99.785024991290953</c:v>
                </c:pt>
                <c:pt idx="28">
                  <c:v>99.469856980043772</c:v>
                </c:pt>
                <c:pt idx="29">
                  <c:v>99.362825572145368</c:v>
                </c:pt>
                <c:pt idx="30">
                  <c:v>99.551668612684253</c:v>
                </c:pt>
                <c:pt idx="31">
                  <c:v>99.765724547633184</c:v>
                </c:pt>
                <c:pt idx="32">
                  <c:v>99.6374298369809</c:v>
                </c:pt>
                <c:pt idx="33">
                  <c:v>99.573352344374541</c:v>
                </c:pt>
                <c:pt idx="34">
                  <c:v>99.87384480754443</c:v>
                </c:pt>
                <c:pt idx="35">
                  <c:v>100.66628856035997</c:v>
                </c:pt>
                <c:pt idx="36">
                  <c:v>101.11015588327021</c:v>
                </c:pt>
                <c:pt idx="37">
                  <c:v>100.99950302140253</c:v>
                </c:pt>
                <c:pt idx="38">
                  <c:v>101.38341481300405</c:v>
                </c:pt>
                <c:pt idx="39">
                  <c:v>102.17942140945331</c:v>
                </c:pt>
                <c:pt idx="40">
                  <c:v>102.44549307057336</c:v>
                </c:pt>
                <c:pt idx="41">
                  <c:v>102.00640625821205</c:v>
                </c:pt>
                <c:pt idx="42">
                  <c:v>101.90518834219178</c:v>
                </c:pt>
                <c:pt idx="43">
                  <c:v>102.3102613030058</c:v>
                </c:pt>
                <c:pt idx="44">
                  <c:v>102.10621987598385</c:v>
                </c:pt>
                <c:pt idx="45">
                  <c:v>101.57777047809017</c:v>
                </c:pt>
                <c:pt idx="46">
                  <c:v>99.421341957730718</c:v>
                </c:pt>
                <c:pt idx="47">
                  <c:v>98.790391887751781</c:v>
                </c:pt>
                <c:pt idx="48">
                  <c:v>97.894872610539579</c:v>
                </c:pt>
                <c:pt idx="49">
                  <c:v>97.267479870872947</c:v>
                </c:pt>
                <c:pt idx="50">
                  <c:v>96.981327833774088</c:v>
                </c:pt>
                <c:pt idx="51">
                  <c:v>97.080011433990123</c:v>
                </c:pt>
                <c:pt idx="52">
                  <c:v>97.755916611008359</c:v>
                </c:pt>
                <c:pt idx="53">
                  <c:v>98.729858513683851</c:v>
                </c:pt>
                <c:pt idx="54">
                  <c:v>99.202531639641407</c:v>
                </c:pt>
                <c:pt idx="55">
                  <c:v>99.04097895824458</c:v>
                </c:pt>
                <c:pt idx="56">
                  <c:v>99.170466586090214</c:v>
                </c:pt>
                <c:pt idx="57">
                  <c:v>99.734216733268397</c:v>
                </c:pt>
                <c:pt idx="58">
                  <c:v>100.24519849177128</c:v>
                </c:pt>
                <c:pt idx="59">
                  <c:v>100.29023406301924</c:v>
                </c:pt>
                <c:pt idx="60">
                  <c:v>99.89019003909327</c:v>
                </c:pt>
                <c:pt idx="61">
                  <c:v>99.805188307301265</c:v>
                </c:pt>
                <c:pt idx="62">
                  <c:v>99.636844194178479</c:v>
                </c:pt>
                <c:pt idx="63">
                  <c:v>100.98656107568233</c:v>
                </c:pt>
                <c:pt idx="64">
                  <c:v>101.06653660111735</c:v>
                </c:pt>
                <c:pt idx="65">
                  <c:v>101.25432474366683</c:v>
                </c:pt>
                <c:pt idx="66">
                  <c:v>100.75209511720666</c:v>
                </c:pt>
                <c:pt idx="67">
                  <c:v>99.842213707346502</c:v>
                </c:pt>
                <c:pt idx="68">
                  <c:v>99.543396625405862</c:v>
                </c:pt>
                <c:pt idx="69">
                  <c:v>99.716533051416661</c:v>
                </c:pt>
                <c:pt idx="70">
                  <c:v>100.03184565817524</c:v>
                </c:pt>
                <c:pt idx="71">
                  <c:v>100.03401427887293</c:v>
                </c:pt>
                <c:pt idx="72">
                  <c:v>100.14698164591402</c:v>
                </c:pt>
                <c:pt idx="73">
                  <c:v>100.81856420407406</c:v>
                </c:pt>
                <c:pt idx="74">
                  <c:v>100.84473693685017</c:v>
                </c:pt>
                <c:pt idx="75">
                  <c:v>100.32922702510392</c:v>
                </c:pt>
                <c:pt idx="76">
                  <c:v>99.549408192617108</c:v>
                </c:pt>
                <c:pt idx="77">
                  <c:v>99.173482067151426</c:v>
                </c:pt>
                <c:pt idx="78">
                  <c:v>99.402700438281613</c:v>
                </c:pt>
                <c:pt idx="79">
                  <c:v>100.12997011298914</c:v>
                </c:pt>
                <c:pt idx="80">
                  <c:v>100.69836894817456</c:v>
                </c:pt>
                <c:pt idx="81">
                  <c:v>100.45737586567947</c:v>
                </c:pt>
                <c:pt idx="82">
                  <c:v>100.40331527674786</c:v>
                </c:pt>
                <c:pt idx="83">
                  <c:v>100.65007601440657</c:v>
                </c:pt>
                <c:pt idx="84">
                  <c:v>100.84720895032946</c:v>
                </c:pt>
                <c:pt idx="85">
                  <c:v>100.6674799526765</c:v>
                </c:pt>
                <c:pt idx="86">
                  <c:v>100.42567827122686</c:v>
                </c:pt>
                <c:pt idx="87">
                  <c:v>100.52147541494053</c:v>
                </c:pt>
                <c:pt idx="88">
                  <c:v>100.59424975944265</c:v>
                </c:pt>
                <c:pt idx="89">
                  <c:v>100.54091574894493</c:v>
                </c:pt>
                <c:pt idx="90">
                  <c:v>100.17183357936747</c:v>
                </c:pt>
                <c:pt idx="91">
                  <c:v>99.570505904162104</c:v>
                </c:pt>
                <c:pt idx="92">
                  <c:v>99.230470525515031</c:v>
                </c:pt>
                <c:pt idx="93">
                  <c:v>99.329686324376908</c:v>
                </c:pt>
                <c:pt idx="94">
                  <c:v>99.18432517255637</c:v>
                </c:pt>
                <c:pt idx="95">
                  <c:v>99.065994733161702</c:v>
                </c:pt>
                <c:pt idx="96">
                  <c:v>99.45510758988388</c:v>
                </c:pt>
                <c:pt idx="97">
                  <c:v>99.774647422964307</c:v>
                </c:pt>
                <c:pt idx="98">
                  <c:v>99.836674856208845</c:v>
                </c:pt>
              </c:numCache>
            </c:numRef>
          </c:val>
          <c:smooth val="0"/>
        </c:ser>
        <c:dLbls>
          <c:showLegendKey val="0"/>
          <c:showVal val="0"/>
          <c:showCatName val="0"/>
          <c:showSerName val="0"/>
          <c:showPercent val="0"/>
          <c:showBubbleSize val="0"/>
        </c:dLbls>
        <c:marker val="1"/>
        <c:smooth val="0"/>
        <c:axId val="83735296"/>
        <c:axId val="83736832"/>
      </c:lineChart>
      <c:dateAx>
        <c:axId val="83735296"/>
        <c:scaling>
          <c:orientation val="minMax"/>
          <c:min val="38412"/>
        </c:scaling>
        <c:delete val="0"/>
        <c:axPos val="b"/>
        <c:numFmt formatCode="mmyy" sourceLinked="0"/>
        <c:majorTickMark val="none"/>
        <c:minorTickMark val="none"/>
        <c:tickLblPos val="low"/>
        <c:txPr>
          <a:bodyPr rot="-5400000" vert="horz"/>
          <a:lstStyle/>
          <a:p>
            <a:pPr>
              <a:defRPr/>
            </a:pPr>
            <a:endParaRPr lang="tr-TR"/>
          </a:p>
        </c:txPr>
        <c:crossAx val="83736832"/>
        <c:crosses val="autoZero"/>
        <c:auto val="1"/>
        <c:lblOffset val="100"/>
        <c:baseTimeUnit val="months"/>
        <c:majorUnit val="6"/>
        <c:majorTimeUnit val="months"/>
        <c:minorUnit val="5"/>
        <c:minorTimeUnit val="days"/>
      </c:dateAx>
      <c:valAx>
        <c:axId val="83736832"/>
        <c:scaling>
          <c:orientation val="minMax"/>
          <c:min val="94"/>
        </c:scaling>
        <c:delete val="0"/>
        <c:axPos val="l"/>
        <c:numFmt formatCode="0" sourceLinked="0"/>
        <c:majorTickMark val="out"/>
        <c:minorTickMark val="none"/>
        <c:tickLblPos val="nextTo"/>
        <c:txPr>
          <a:bodyPr rot="0" vert="horz"/>
          <a:lstStyle/>
          <a:p>
            <a:pPr>
              <a:defRPr/>
            </a:pPr>
            <a:endParaRPr lang="tr-TR"/>
          </a:p>
        </c:txPr>
        <c:crossAx val="83735296"/>
        <c:crosses val="autoZero"/>
        <c:crossBetween val="between"/>
      </c:valAx>
      <c:spPr>
        <a:noFill/>
        <a:ln w="25400">
          <a:noFill/>
        </a:ln>
      </c:spPr>
    </c:plotArea>
    <c:legend>
      <c:legendPos val="b"/>
      <c:layout>
        <c:manualLayout>
          <c:xMode val="edge"/>
          <c:yMode val="edge"/>
          <c:x val="9.5700318311274915E-2"/>
          <c:y val="0.59802361027741491"/>
          <c:w val="0.77469214785651797"/>
          <c:h val="0.18837282111036568"/>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18088363954506E-2"/>
          <c:y val="2.7777777777777776E-2"/>
          <c:w val="0.89001872224101697"/>
          <c:h val="0.70579699814393948"/>
        </c:manualLayout>
      </c:layout>
      <c:lineChart>
        <c:grouping val="standard"/>
        <c:varyColors val="0"/>
        <c:ser>
          <c:idx val="7"/>
          <c:order val="0"/>
          <c:tx>
            <c:strRef>
              <c:f>performance_graphs!$C$2</c:f>
              <c:strCache>
                <c:ptCount val="1"/>
                <c:pt idx="0">
                  <c:v>GC-II</c:v>
                </c:pt>
              </c:strCache>
            </c:strRef>
          </c:tx>
          <c:marker>
            <c:symbol val="none"/>
          </c:marker>
          <c:cat>
            <c:numRef>
              <c:f>performance_graphs!$A$3:$A$900</c:f>
              <c:numCache>
                <c:formatCode>m/d/yyyy</c:formatCode>
                <c:ptCount val="898"/>
                <c:pt idx="0">
                  <c:v>38473</c:v>
                </c:pt>
                <c:pt idx="1">
                  <c:v>38504</c:v>
                </c:pt>
                <c:pt idx="2">
                  <c:v>38534</c:v>
                </c:pt>
                <c:pt idx="3">
                  <c:v>38565</c:v>
                </c:pt>
                <c:pt idx="4">
                  <c:v>38596</c:v>
                </c:pt>
                <c:pt idx="5">
                  <c:v>38626</c:v>
                </c:pt>
                <c:pt idx="6">
                  <c:v>38657</c:v>
                </c:pt>
                <c:pt idx="7">
                  <c:v>38687</c:v>
                </c:pt>
                <c:pt idx="8">
                  <c:v>38718</c:v>
                </c:pt>
                <c:pt idx="9">
                  <c:v>38749</c:v>
                </c:pt>
                <c:pt idx="10">
                  <c:v>38777</c:v>
                </c:pt>
                <c:pt idx="11">
                  <c:v>38808</c:v>
                </c:pt>
                <c:pt idx="12">
                  <c:v>38838</c:v>
                </c:pt>
                <c:pt idx="13">
                  <c:v>38869</c:v>
                </c:pt>
                <c:pt idx="14">
                  <c:v>38899</c:v>
                </c:pt>
                <c:pt idx="15">
                  <c:v>38930</c:v>
                </c:pt>
                <c:pt idx="16">
                  <c:v>38961</c:v>
                </c:pt>
                <c:pt idx="17">
                  <c:v>38991</c:v>
                </c:pt>
                <c:pt idx="18">
                  <c:v>39022</c:v>
                </c:pt>
                <c:pt idx="19">
                  <c:v>39052</c:v>
                </c:pt>
                <c:pt idx="20">
                  <c:v>39083</c:v>
                </c:pt>
                <c:pt idx="21">
                  <c:v>39114</c:v>
                </c:pt>
                <c:pt idx="22">
                  <c:v>39142</c:v>
                </c:pt>
                <c:pt idx="23">
                  <c:v>39173</c:v>
                </c:pt>
                <c:pt idx="24">
                  <c:v>39203</c:v>
                </c:pt>
                <c:pt idx="25">
                  <c:v>39234</c:v>
                </c:pt>
                <c:pt idx="26">
                  <c:v>39264</c:v>
                </c:pt>
                <c:pt idx="27">
                  <c:v>39295</c:v>
                </c:pt>
                <c:pt idx="28">
                  <c:v>39326</c:v>
                </c:pt>
                <c:pt idx="29">
                  <c:v>39356</c:v>
                </c:pt>
                <c:pt idx="30">
                  <c:v>39387</c:v>
                </c:pt>
                <c:pt idx="31">
                  <c:v>39417</c:v>
                </c:pt>
                <c:pt idx="32">
                  <c:v>39448</c:v>
                </c:pt>
                <c:pt idx="33">
                  <c:v>39479</c:v>
                </c:pt>
                <c:pt idx="34">
                  <c:v>39508</c:v>
                </c:pt>
                <c:pt idx="35">
                  <c:v>39539</c:v>
                </c:pt>
                <c:pt idx="36">
                  <c:v>39569</c:v>
                </c:pt>
                <c:pt idx="37">
                  <c:v>39600</c:v>
                </c:pt>
                <c:pt idx="38">
                  <c:v>39630</c:v>
                </c:pt>
                <c:pt idx="39">
                  <c:v>39661</c:v>
                </c:pt>
                <c:pt idx="40">
                  <c:v>39692</c:v>
                </c:pt>
                <c:pt idx="41">
                  <c:v>39722</c:v>
                </c:pt>
                <c:pt idx="42">
                  <c:v>39753</c:v>
                </c:pt>
                <c:pt idx="43">
                  <c:v>39783</c:v>
                </c:pt>
                <c:pt idx="44">
                  <c:v>39814</c:v>
                </c:pt>
                <c:pt idx="45">
                  <c:v>39845</c:v>
                </c:pt>
                <c:pt idx="46">
                  <c:v>39873</c:v>
                </c:pt>
                <c:pt idx="47">
                  <c:v>39904</c:v>
                </c:pt>
                <c:pt idx="48">
                  <c:v>39934</c:v>
                </c:pt>
                <c:pt idx="49">
                  <c:v>39965</c:v>
                </c:pt>
                <c:pt idx="50">
                  <c:v>39995</c:v>
                </c:pt>
                <c:pt idx="51">
                  <c:v>40026</c:v>
                </c:pt>
                <c:pt idx="52">
                  <c:v>40057</c:v>
                </c:pt>
                <c:pt idx="53">
                  <c:v>40087</c:v>
                </c:pt>
                <c:pt idx="54">
                  <c:v>40118</c:v>
                </c:pt>
                <c:pt idx="55">
                  <c:v>40148</c:v>
                </c:pt>
                <c:pt idx="56">
                  <c:v>40179</c:v>
                </c:pt>
                <c:pt idx="57">
                  <c:v>40210</c:v>
                </c:pt>
                <c:pt idx="58">
                  <c:v>40238</c:v>
                </c:pt>
                <c:pt idx="59">
                  <c:v>40269</c:v>
                </c:pt>
                <c:pt idx="60">
                  <c:v>40299</c:v>
                </c:pt>
                <c:pt idx="61">
                  <c:v>40330</c:v>
                </c:pt>
                <c:pt idx="62">
                  <c:v>40360</c:v>
                </c:pt>
                <c:pt idx="63">
                  <c:v>40391</c:v>
                </c:pt>
                <c:pt idx="64">
                  <c:v>40422</c:v>
                </c:pt>
                <c:pt idx="65">
                  <c:v>40452</c:v>
                </c:pt>
                <c:pt idx="66">
                  <c:v>40483</c:v>
                </c:pt>
                <c:pt idx="67">
                  <c:v>40513</c:v>
                </c:pt>
                <c:pt idx="68">
                  <c:v>40544</c:v>
                </c:pt>
                <c:pt idx="69">
                  <c:v>40575</c:v>
                </c:pt>
                <c:pt idx="70">
                  <c:v>40603</c:v>
                </c:pt>
                <c:pt idx="71">
                  <c:v>40634</c:v>
                </c:pt>
                <c:pt idx="72">
                  <c:v>40664</c:v>
                </c:pt>
                <c:pt idx="73">
                  <c:v>40695</c:v>
                </c:pt>
                <c:pt idx="74">
                  <c:v>40725</c:v>
                </c:pt>
                <c:pt idx="75">
                  <c:v>40756</c:v>
                </c:pt>
                <c:pt idx="76">
                  <c:v>40787</c:v>
                </c:pt>
                <c:pt idx="77">
                  <c:v>40817</c:v>
                </c:pt>
                <c:pt idx="78">
                  <c:v>40848</c:v>
                </c:pt>
                <c:pt idx="79">
                  <c:v>40878</c:v>
                </c:pt>
                <c:pt idx="80">
                  <c:v>40909</c:v>
                </c:pt>
                <c:pt idx="81">
                  <c:v>40940</c:v>
                </c:pt>
                <c:pt idx="82">
                  <c:v>40969</c:v>
                </c:pt>
                <c:pt idx="83">
                  <c:v>41000</c:v>
                </c:pt>
                <c:pt idx="84">
                  <c:v>41030</c:v>
                </c:pt>
                <c:pt idx="85">
                  <c:v>41061</c:v>
                </c:pt>
                <c:pt idx="86">
                  <c:v>41091</c:v>
                </c:pt>
                <c:pt idx="87">
                  <c:v>41122</c:v>
                </c:pt>
                <c:pt idx="88">
                  <c:v>41153</c:v>
                </c:pt>
                <c:pt idx="89">
                  <c:v>41183</c:v>
                </c:pt>
                <c:pt idx="90">
                  <c:v>41214</c:v>
                </c:pt>
                <c:pt idx="91">
                  <c:v>41244</c:v>
                </c:pt>
                <c:pt idx="92">
                  <c:v>41275</c:v>
                </c:pt>
                <c:pt idx="93">
                  <c:v>41306</c:v>
                </c:pt>
                <c:pt idx="94">
                  <c:v>41334</c:v>
                </c:pt>
              </c:numCache>
            </c:numRef>
          </c:cat>
          <c:val>
            <c:numRef>
              <c:f>performance_graphs!$C$3:$C$900</c:f>
              <c:numCache>
                <c:formatCode>General</c:formatCode>
                <c:ptCount val="898"/>
                <c:pt idx="11">
                  <c:v>100.014061106894</c:v>
                </c:pt>
                <c:pt idx="12">
                  <c:v>100.08228034730401</c:v>
                </c:pt>
                <c:pt idx="13">
                  <c:v>100.09485945339701</c:v>
                </c:pt>
                <c:pt idx="14">
                  <c:v>100.04026181179999</c:v>
                </c:pt>
                <c:pt idx="15">
                  <c:v>100.195711509405</c:v>
                </c:pt>
                <c:pt idx="16">
                  <c:v>100.257976690744</c:v>
                </c:pt>
                <c:pt idx="17">
                  <c:v>100.431295694767</c:v>
                </c:pt>
                <c:pt idx="18">
                  <c:v>100.29046660102701</c:v>
                </c:pt>
                <c:pt idx="19">
                  <c:v>99.978546290237105</c:v>
                </c:pt>
                <c:pt idx="20">
                  <c:v>99.917124844934193</c:v>
                </c:pt>
                <c:pt idx="21">
                  <c:v>99.779957658604602</c:v>
                </c:pt>
                <c:pt idx="22">
                  <c:v>99.809199400879393</c:v>
                </c:pt>
                <c:pt idx="23">
                  <c:v>99.719329587794903</c:v>
                </c:pt>
                <c:pt idx="24">
                  <c:v>99.754733250100898</c:v>
                </c:pt>
                <c:pt idx="25">
                  <c:v>99.9980027509</c:v>
                </c:pt>
                <c:pt idx="26">
                  <c:v>99.8130024778918</c:v>
                </c:pt>
                <c:pt idx="27">
                  <c:v>99.757465949810594</c:v>
                </c:pt>
                <c:pt idx="28">
                  <c:v>99.6397266364377</c:v>
                </c:pt>
                <c:pt idx="29">
                  <c:v>99.449058404531996</c:v>
                </c:pt>
                <c:pt idx="30">
                  <c:v>99.479998774218501</c:v>
                </c:pt>
                <c:pt idx="31">
                  <c:v>99.391929787347905</c:v>
                </c:pt>
                <c:pt idx="32">
                  <c:v>99.196348621748498</c:v>
                </c:pt>
                <c:pt idx="33">
                  <c:v>99.304706702054403</c:v>
                </c:pt>
                <c:pt idx="34">
                  <c:v>99.387574207057895</c:v>
                </c:pt>
                <c:pt idx="35">
                  <c:v>99.315289597436902</c:v>
                </c:pt>
                <c:pt idx="36">
                  <c:v>99.358132810070302</c:v>
                </c:pt>
                <c:pt idx="37">
                  <c:v>99.395782412616398</c:v>
                </c:pt>
                <c:pt idx="38">
                  <c:v>99.322476293698998</c:v>
                </c:pt>
                <c:pt idx="39">
                  <c:v>99.284235089482294</c:v>
                </c:pt>
                <c:pt idx="40">
                  <c:v>99.672832718579102</c:v>
                </c:pt>
                <c:pt idx="41">
                  <c:v>100.928060967821</c:v>
                </c:pt>
                <c:pt idx="42">
                  <c:v>101.63298899625001</c:v>
                </c:pt>
                <c:pt idx="43">
                  <c:v>102.64444725771401</c:v>
                </c:pt>
                <c:pt idx="44">
                  <c:v>102.73942676211</c:v>
                </c:pt>
                <c:pt idx="45">
                  <c:v>102.718571673328</c:v>
                </c:pt>
                <c:pt idx="46">
                  <c:v>102.36533933989401</c:v>
                </c:pt>
                <c:pt idx="47">
                  <c:v>101.119712322963</c:v>
                </c:pt>
                <c:pt idx="48">
                  <c:v>100.586203604104</c:v>
                </c:pt>
                <c:pt idx="49">
                  <c:v>99.602324358270707</c:v>
                </c:pt>
                <c:pt idx="50">
                  <c:v>99.832680092234497</c:v>
                </c:pt>
                <c:pt idx="51">
                  <c:v>99.926005251995704</c:v>
                </c:pt>
                <c:pt idx="52">
                  <c:v>99.673835600724402</c:v>
                </c:pt>
                <c:pt idx="53">
                  <c:v>99.829875043513795</c:v>
                </c:pt>
                <c:pt idx="54">
                  <c:v>99.807852609298706</c:v>
                </c:pt>
                <c:pt idx="55">
                  <c:v>99.730611371140398</c:v>
                </c:pt>
                <c:pt idx="56">
                  <c:v>99.224163916210003</c:v>
                </c:pt>
                <c:pt idx="57">
                  <c:v>99.553571509418205</c:v>
                </c:pt>
                <c:pt idx="58">
                  <c:v>99.578972164719701</c:v>
                </c:pt>
                <c:pt idx="59">
                  <c:v>99.356018705775995</c:v>
                </c:pt>
                <c:pt idx="60">
                  <c:v>99.632499925371903</c:v>
                </c:pt>
                <c:pt idx="61">
                  <c:v>99.749553645707607</c:v>
                </c:pt>
                <c:pt idx="62">
                  <c:v>99.848918690055498</c:v>
                </c:pt>
                <c:pt idx="63">
                  <c:v>99.672073382322694</c:v>
                </c:pt>
                <c:pt idx="64">
                  <c:v>99.7044502612749</c:v>
                </c:pt>
                <c:pt idx="65">
                  <c:v>99.648057510724797</c:v>
                </c:pt>
                <c:pt idx="66">
                  <c:v>99.380787890790302</c:v>
                </c:pt>
                <c:pt idx="67">
                  <c:v>99.526943903174001</c:v>
                </c:pt>
                <c:pt idx="68">
                  <c:v>99.844331288748293</c:v>
                </c:pt>
                <c:pt idx="69">
                  <c:v>99.729211975568305</c:v>
                </c:pt>
                <c:pt idx="70">
                  <c:v>99.746114399192905</c:v>
                </c:pt>
                <c:pt idx="71">
                  <c:v>99.668106491837605</c:v>
                </c:pt>
                <c:pt idx="72">
                  <c:v>99.769447672813101</c:v>
                </c:pt>
                <c:pt idx="73">
                  <c:v>99.940087044455794</c:v>
                </c:pt>
                <c:pt idx="74">
                  <c:v>100.032230071326</c:v>
                </c:pt>
                <c:pt idx="75">
                  <c:v>100.406164892608</c:v>
                </c:pt>
                <c:pt idx="76">
                  <c:v>100.12484267340901</c:v>
                </c:pt>
                <c:pt idx="77">
                  <c:v>100.15580302044</c:v>
                </c:pt>
                <c:pt idx="78">
                  <c:v>100.03380842112701</c:v>
                </c:pt>
                <c:pt idx="79">
                  <c:v>100.144752243588</c:v>
                </c:pt>
                <c:pt idx="80">
                  <c:v>100.159554029714</c:v>
                </c:pt>
                <c:pt idx="81">
                  <c:v>100.01901683485799</c:v>
                </c:pt>
                <c:pt idx="82">
                  <c:v>99.952415586938997</c:v>
                </c:pt>
                <c:pt idx="83">
                  <c:v>99.9842138357388</c:v>
                </c:pt>
                <c:pt idx="84">
                  <c:v>99.983396063762996</c:v>
                </c:pt>
                <c:pt idx="85">
                  <c:v>100.322385617995</c:v>
                </c:pt>
                <c:pt idx="86">
                  <c:v>100.262715869404</c:v>
                </c:pt>
                <c:pt idx="87">
                  <c:v>100.25230874864199</c:v>
                </c:pt>
                <c:pt idx="88">
                  <c:v>100.399894120041</c:v>
                </c:pt>
                <c:pt idx="89">
                  <c:v>99.980560670749099</c:v>
                </c:pt>
                <c:pt idx="90">
                  <c:v>100.00082275318201</c:v>
                </c:pt>
                <c:pt idx="91">
                  <c:v>100.017013513042</c:v>
                </c:pt>
                <c:pt idx="92">
                  <c:v>100.106385516431</c:v>
                </c:pt>
                <c:pt idx="93">
                  <c:v>99.623630283743296</c:v>
                </c:pt>
                <c:pt idx="94">
                  <c:v>99.833582231221001</c:v>
                </c:pt>
              </c:numCache>
            </c:numRef>
          </c:val>
          <c:smooth val="0"/>
        </c:ser>
        <c:ser>
          <c:idx val="0"/>
          <c:order val="1"/>
          <c:tx>
            <c:strRef>
              <c:f>performance_graphs!$E$2</c:f>
              <c:strCache>
                <c:ptCount val="1"/>
                <c:pt idx="0">
                  <c:v>Corr-II</c:v>
                </c:pt>
              </c:strCache>
            </c:strRef>
          </c:tx>
          <c:marker>
            <c:symbol val="none"/>
          </c:marker>
          <c:cat>
            <c:numRef>
              <c:f>performance_graphs!$A$3:$A$900</c:f>
              <c:numCache>
                <c:formatCode>m/d/yyyy</c:formatCode>
                <c:ptCount val="898"/>
                <c:pt idx="0">
                  <c:v>38473</c:v>
                </c:pt>
                <c:pt idx="1">
                  <c:v>38504</c:v>
                </c:pt>
                <c:pt idx="2">
                  <c:v>38534</c:v>
                </c:pt>
                <c:pt idx="3">
                  <c:v>38565</c:v>
                </c:pt>
                <c:pt idx="4">
                  <c:v>38596</c:v>
                </c:pt>
                <c:pt idx="5">
                  <c:v>38626</c:v>
                </c:pt>
                <c:pt idx="6">
                  <c:v>38657</c:v>
                </c:pt>
                <c:pt idx="7">
                  <c:v>38687</c:v>
                </c:pt>
                <c:pt idx="8">
                  <c:v>38718</c:v>
                </c:pt>
                <c:pt idx="9">
                  <c:v>38749</c:v>
                </c:pt>
                <c:pt idx="10">
                  <c:v>38777</c:v>
                </c:pt>
                <c:pt idx="11">
                  <c:v>38808</c:v>
                </c:pt>
                <c:pt idx="12">
                  <c:v>38838</c:v>
                </c:pt>
                <c:pt idx="13">
                  <c:v>38869</c:v>
                </c:pt>
                <c:pt idx="14">
                  <c:v>38899</c:v>
                </c:pt>
                <c:pt idx="15">
                  <c:v>38930</c:v>
                </c:pt>
                <c:pt idx="16">
                  <c:v>38961</c:v>
                </c:pt>
                <c:pt idx="17">
                  <c:v>38991</c:v>
                </c:pt>
                <c:pt idx="18">
                  <c:v>39022</c:v>
                </c:pt>
                <c:pt idx="19">
                  <c:v>39052</c:v>
                </c:pt>
                <c:pt idx="20">
                  <c:v>39083</c:v>
                </c:pt>
                <c:pt idx="21">
                  <c:v>39114</c:v>
                </c:pt>
                <c:pt idx="22">
                  <c:v>39142</c:v>
                </c:pt>
                <c:pt idx="23">
                  <c:v>39173</c:v>
                </c:pt>
                <c:pt idx="24">
                  <c:v>39203</c:v>
                </c:pt>
                <c:pt idx="25">
                  <c:v>39234</c:v>
                </c:pt>
                <c:pt idx="26">
                  <c:v>39264</c:v>
                </c:pt>
                <c:pt idx="27">
                  <c:v>39295</c:v>
                </c:pt>
                <c:pt idx="28">
                  <c:v>39326</c:v>
                </c:pt>
                <c:pt idx="29">
                  <c:v>39356</c:v>
                </c:pt>
                <c:pt idx="30">
                  <c:v>39387</c:v>
                </c:pt>
                <c:pt idx="31">
                  <c:v>39417</c:v>
                </c:pt>
                <c:pt idx="32">
                  <c:v>39448</c:v>
                </c:pt>
                <c:pt idx="33">
                  <c:v>39479</c:v>
                </c:pt>
                <c:pt idx="34">
                  <c:v>39508</c:v>
                </c:pt>
                <c:pt idx="35">
                  <c:v>39539</c:v>
                </c:pt>
                <c:pt idx="36">
                  <c:v>39569</c:v>
                </c:pt>
                <c:pt idx="37">
                  <c:v>39600</c:v>
                </c:pt>
                <c:pt idx="38">
                  <c:v>39630</c:v>
                </c:pt>
                <c:pt idx="39">
                  <c:v>39661</c:v>
                </c:pt>
                <c:pt idx="40">
                  <c:v>39692</c:v>
                </c:pt>
                <c:pt idx="41">
                  <c:v>39722</c:v>
                </c:pt>
                <c:pt idx="42">
                  <c:v>39753</c:v>
                </c:pt>
                <c:pt idx="43">
                  <c:v>39783</c:v>
                </c:pt>
                <c:pt idx="44">
                  <c:v>39814</c:v>
                </c:pt>
                <c:pt idx="45">
                  <c:v>39845</c:v>
                </c:pt>
                <c:pt idx="46">
                  <c:v>39873</c:v>
                </c:pt>
                <c:pt idx="47">
                  <c:v>39904</c:v>
                </c:pt>
                <c:pt idx="48">
                  <c:v>39934</c:v>
                </c:pt>
                <c:pt idx="49">
                  <c:v>39965</c:v>
                </c:pt>
                <c:pt idx="50">
                  <c:v>39995</c:v>
                </c:pt>
                <c:pt idx="51">
                  <c:v>40026</c:v>
                </c:pt>
                <c:pt idx="52">
                  <c:v>40057</c:v>
                </c:pt>
                <c:pt idx="53">
                  <c:v>40087</c:v>
                </c:pt>
                <c:pt idx="54">
                  <c:v>40118</c:v>
                </c:pt>
                <c:pt idx="55">
                  <c:v>40148</c:v>
                </c:pt>
                <c:pt idx="56">
                  <c:v>40179</c:v>
                </c:pt>
                <c:pt idx="57">
                  <c:v>40210</c:v>
                </c:pt>
                <c:pt idx="58">
                  <c:v>40238</c:v>
                </c:pt>
                <c:pt idx="59">
                  <c:v>40269</c:v>
                </c:pt>
                <c:pt idx="60">
                  <c:v>40299</c:v>
                </c:pt>
                <c:pt idx="61">
                  <c:v>40330</c:v>
                </c:pt>
                <c:pt idx="62">
                  <c:v>40360</c:v>
                </c:pt>
                <c:pt idx="63">
                  <c:v>40391</c:v>
                </c:pt>
                <c:pt idx="64">
                  <c:v>40422</c:v>
                </c:pt>
                <c:pt idx="65">
                  <c:v>40452</c:v>
                </c:pt>
                <c:pt idx="66">
                  <c:v>40483</c:v>
                </c:pt>
                <c:pt idx="67">
                  <c:v>40513</c:v>
                </c:pt>
                <c:pt idx="68">
                  <c:v>40544</c:v>
                </c:pt>
                <c:pt idx="69">
                  <c:v>40575</c:v>
                </c:pt>
                <c:pt idx="70">
                  <c:v>40603</c:v>
                </c:pt>
                <c:pt idx="71">
                  <c:v>40634</c:v>
                </c:pt>
                <c:pt idx="72">
                  <c:v>40664</c:v>
                </c:pt>
                <c:pt idx="73">
                  <c:v>40695</c:v>
                </c:pt>
                <c:pt idx="74">
                  <c:v>40725</c:v>
                </c:pt>
                <c:pt idx="75">
                  <c:v>40756</c:v>
                </c:pt>
                <c:pt idx="76">
                  <c:v>40787</c:v>
                </c:pt>
                <c:pt idx="77">
                  <c:v>40817</c:v>
                </c:pt>
                <c:pt idx="78">
                  <c:v>40848</c:v>
                </c:pt>
                <c:pt idx="79">
                  <c:v>40878</c:v>
                </c:pt>
                <c:pt idx="80">
                  <c:v>40909</c:v>
                </c:pt>
                <c:pt idx="81">
                  <c:v>40940</c:v>
                </c:pt>
                <c:pt idx="82">
                  <c:v>40969</c:v>
                </c:pt>
                <c:pt idx="83">
                  <c:v>41000</c:v>
                </c:pt>
                <c:pt idx="84">
                  <c:v>41030</c:v>
                </c:pt>
                <c:pt idx="85">
                  <c:v>41061</c:v>
                </c:pt>
                <c:pt idx="86">
                  <c:v>41091</c:v>
                </c:pt>
                <c:pt idx="87">
                  <c:v>41122</c:v>
                </c:pt>
                <c:pt idx="88">
                  <c:v>41153</c:v>
                </c:pt>
                <c:pt idx="89">
                  <c:v>41183</c:v>
                </c:pt>
                <c:pt idx="90">
                  <c:v>41214</c:v>
                </c:pt>
                <c:pt idx="91">
                  <c:v>41244</c:v>
                </c:pt>
                <c:pt idx="92">
                  <c:v>41275</c:v>
                </c:pt>
                <c:pt idx="93">
                  <c:v>41306</c:v>
                </c:pt>
                <c:pt idx="94">
                  <c:v>41334</c:v>
                </c:pt>
              </c:numCache>
            </c:numRef>
          </c:cat>
          <c:val>
            <c:numRef>
              <c:f>performance_graphs!$E$3:$E$900</c:f>
              <c:numCache>
                <c:formatCode>General</c:formatCode>
                <c:ptCount val="898"/>
                <c:pt idx="11">
                  <c:v>99.562349592144301</c:v>
                </c:pt>
                <c:pt idx="12">
                  <c:v>99.508298104154406</c:v>
                </c:pt>
                <c:pt idx="13">
                  <c:v>99.5277825058606</c:v>
                </c:pt>
                <c:pt idx="14">
                  <c:v>99.765063336389503</c:v>
                </c:pt>
                <c:pt idx="15">
                  <c:v>100.130011611844</c:v>
                </c:pt>
                <c:pt idx="16">
                  <c:v>100.357811680651</c:v>
                </c:pt>
                <c:pt idx="17">
                  <c:v>100.400919175027</c:v>
                </c:pt>
                <c:pt idx="18">
                  <c:v>100.28815383914799</c:v>
                </c:pt>
                <c:pt idx="19">
                  <c:v>100.088154298169</c:v>
                </c:pt>
                <c:pt idx="20">
                  <c:v>99.967089201260194</c:v>
                </c:pt>
                <c:pt idx="21">
                  <c:v>99.941636401447994</c:v>
                </c:pt>
                <c:pt idx="22">
                  <c:v>99.916776910054494</c:v>
                </c:pt>
                <c:pt idx="23">
                  <c:v>99.857253811214306</c:v>
                </c:pt>
                <c:pt idx="24">
                  <c:v>99.789974713856097</c:v>
                </c:pt>
                <c:pt idx="25">
                  <c:v>99.731646416120299</c:v>
                </c:pt>
                <c:pt idx="26">
                  <c:v>99.646608601126502</c:v>
                </c:pt>
                <c:pt idx="27">
                  <c:v>99.539725365735407</c:v>
                </c:pt>
                <c:pt idx="28">
                  <c:v>99.459338038517203</c:v>
                </c:pt>
                <c:pt idx="29">
                  <c:v>99.387575124170297</c:v>
                </c:pt>
                <c:pt idx="30">
                  <c:v>99.341330130124803</c:v>
                </c:pt>
                <c:pt idx="31">
                  <c:v>99.362122987423803</c:v>
                </c:pt>
                <c:pt idx="32">
                  <c:v>99.396152779506906</c:v>
                </c:pt>
                <c:pt idx="33">
                  <c:v>99.3207118115334</c:v>
                </c:pt>
                <c:pt idx="34">
                  <c:v>99.326507594792005</c:v>
                </c:pt>
                <c:pt idx="35">
                  <c:v>99.263427292973802</c:v>
                </c:pt>
                <c:pt idx="36">
                  <c:v>99.280819839470695</c:v>
                </c:pt>
                <c:pt idx="37">
                  <c:v>99.236723601499307</c:v>
                </c:pt>
                <c:pt idx="38">
                  <c:v>99.272648474296304</c:v>
                </c:pt>
                <c:pt idx="39">
                  <c:v>99.372511917456393</c:v>
                </c:pt>
                <c:pt idx="40">
                  <c:v>99.652173439889395</c:v>
                </c:pt>
                <c:pt idx="41">
                  <c:v>100.604281736009</c:v>
                </c:pt>
                <c:pt idx="42">
                  <c:v>101.62545471902099</c:v>
                </c:pt>
                <c:pt idx="43">
                  <c:v>102.422509214755</c:v>
                </c:pt>
                <c:pt idx="44">
                  <c:v>102.622441522039</c:v>
                </c:pt>
                <c:pt idx="45">
                  <c:v>102.53882005636601</c:v>
                </c:pt>
                <c:pt idx="46">
                  <c:v>102.26796091764901</c:v>
                </c:pt>
                <c:pt idx="47">
                  <c:v>101.508406191742</c:v>
                </c:pt>
                <c:pt idx="48">
                  <c:v>101.02461315091401</c:v>
                </c:pt>
                <c:pt idx="49">
                  <c:v>100.38953789819701</c:v>
                </c:pt>
                <c:pt idx="50">
                  <c:v>100.329961643275</c:v>
                </c:pt>
                <c:pt idx="51">
                  <c:v>100.42158150707699</c:v>
                </c:pt>
                <c:pt idx="52">
                  <c:v>100.440883636861</c:v>
                </c:pt>
                <c:pt idx="53">
                  <c:v>100.25627042260599</c:v>
                </c:pt>
                <c:pt idx="54">
                  <c:v>99.562985049575104</c:v>
                </c:pt>
                <c:pt idx="55">
                  <c:v>99.510527272412503</c:v>
                </c:pt>
                <c:pt idx="56">
                  <c:v>99.558857003840501</c:v>
                </c:pt>
                <c:pt idx="57">
                  <c:v>99.635357301418793</c:v>
                </c:pt>
                <c:pt idx="58">
                  <c:v>99.601857164463198</c:v>
                </c:pt>
                <c:pt idx="59">
                  <c:v>99.455239278038206</c:v>
                </c:pt>
                <c:pt idx="60">
                  <c:v>99.468865287788901</c:v>
                </c:pt>
                <c:pt idx="61">
                  <c:v>99.599811749856798</c:v>
                </c:pt>
                <c:pt idx="62">
                  <c:v>99.631761950713098</c:v>
                </c:pt>
                <c:pt idx="63">
                  <c:v>99.680750242048205</c:v>
                </c:pt>
                <c:pt idx="64">
                  <c:v>99.764846304341503</c:v>
                </c:pt>
                <c:pt idx="65">
                  <c:v>99.748295163576699</c:v>
                </c:pt>
                <c:pt idx="66">
                  <c:v>99.608600108644794</c:v>
                </c:pt>
                <c:pt idx="67">
                  <c:v>99.475526593562606</c:v>
                </c:pt>
                <c:pt idx="68">
                  <c:v>99.517009925921101</c:v>
                </c:pt>
                <c:pt idx="69">
                  <c:v>99.715274432629698</c:v>
                </c:pt>
                <c:pt idx="70">
                  <c:v>99.751339184857201</c:v>
                </c:pt>
                <c:pt idx="71">
                  <c:v>99.576055947123805</c:v>
                </c:pt>
                <c:pt idx="72">
                  <c:v>99.455318488214502</c:v>
                </c:pt>
                <c:pt idx="73">
                  <c:v>99.545354416802397</c:v>
                </c:pt>
                <c:pt idx="74">
                  <c:v>99.765421601540098</c:v>
                </c:pt>
                <c:pt idx="75">
                  <c:v>100.01087427842199</c:v>
                </c:pt>
                <c:pt idx="76">
                  <c:v>100.13928128269001</c:v>
                </c:pt>
                <c:pt idx="77">
                  <c:v>100.157326197476</c:v>
                </c:pt>
                <c:pt idx="78">
                  <c:v>100.17469349465701</c:v>
                </c:pt>
                <c:pt idx="79">
                  <c:v>100.21421627109601</c:v>
                </c:pt>
                <c:pt idx="80">
                  <c:v>100.239404220945</c:v>
                </c:pt>
                <c:pt idx="81">
                  <c:v>100.468439296412</c:v>
                </c:pt>
                <c:pt idx="82">
                  <c:v>100.31457093906501</c:v>
                </c:pt>
                <c:pt idx="83">
                  <c:v>100.13505216289801</c:v>
                </c:pt>
                <c:pt idx="84">
                  <c:v>100.07161455819499</c:v>
                </c:pt>
                <c:pt idx="85">
                  <c:v>100.13263096211099</c:v>
                </c:pt>
                <c:pt idx="86">
                  <c:v>100.236327191442</c:v>
                </c:pt>
                <c:pt idx="87">
                  <c:v>100.316817608167</c:v>
                </c:pt>
                <c:pt idx="88">
                  <c:v>100.326090509266</c:v>
                </c:pt>
                <c:pt idx="89">
                  <c:v>100.214291177211</c:v>
                </c:pt>
                <c:pt idx="90">
                  <c:v>100.07562303059601</c:v>
                </c:pt>
                <c:pt idx="91">
                  <c:v>99.965805714800197</c:v>
                </c:pt>
                <c:pt idx="92">
                  <c:v>99.884807754207102</c:v>
                </c:pt>
                <c:pt idx="93">
                  <c:v>99.788533073316799</c:v>
                </c:pt>
                <c:pt idx="94">
                  <c:v>99.605702800360305</c:v>
                </c:pt>
              </c:numCache>
            </c:numRef>
          </c:val>
          <c:smooth val="0"/>
        </c:ser>
        <c:ser>
          <c:idx val="1"/>
          <c:order val="2"/>
          <c:tx>
            <c:strRef>
              <c:f>performance_graphs!$F$2</c:f>
              <c:strCache>
                <c:ptCount val="1"/>
                <c:pt idx="0">
                  <c:v>TP</c:v>
                </c:pt>
              </c:strCache>
            </c:strRef>
          </c:tx>
          <c:spPr>
            <a:ln>
              <a:solidFill>
                <a:schemeClr val="accent2">
                  <a:lumMod val="75000"/>
                </a:schemeClr>
              </a:solidFill>
            </a:ln>
          </c:spPr>
          <c:marker>
            <c:symbol val="none"/>
          </c:marker>
          <c:cat>
            <c:numRef>
              <c:f>performance_graphs!$A$3:$A$900</c:f>
              <c:numCache>
                <c:formatCode>m/d/yyyy</c:formatCode>
                <c:ptCount val="898"/>
                <c:pt idx="0">
                  <c:v>38473</c:v>
                </c:pt>
                <c:pt idx="1">
                  <c:v>38504</c:v>
                </c:pt>
                <c:pt idx="2">
                  <c:v>38534</c:v>
                </c:pt>
                <c:pt idx="3">
                  <c:v>38565</c:v>
                </c:pt>
                <c:pt idx="4">
                  <c:v>38596</c:v>
                </c:pt>
                <c:pt idx="5">
                  <c:v>38626</c:v>
                </c:pt>
                <c:pt idx="6">
                  <c:v>38657</c:v>
                </c:pt>
                <c:pt idx="7">
                  <c:v>38687</c:v>
                </c:pt>
                <c:pt idx="8">
                  <c:v>38718</c:v>
                </c:pt>
                <c:pt idx="9">
                  <c:v>38749</c:v>
                </c:pt>
                <c:pt idx="10">
                  <c:v>38777</c:v>
                </c:pt>
                <c:pt idx="11">
                  <c:v>38808</c:v>
                </c:pt>
                <c:pt idx="12">
                  <c:v>38838</c:v>
                </c:pt>
                <c:pt idx="13">
                  <c:v>38869</c:v>
                </c:pt>
                <c:pt idx="14">
                  <c:v>38899</c:v>
                </c:pt>
                <c:pt idx="15">
                  <c:v>38930</c:v>
                </c:pt>
                <c:pt idx="16">
                  <c:v>38961</c:v>
                </c:pt>
                <c:pt idx="17">
                  <c:v>38991</c:v>
                </c:pt>
                <c:pt idx="18">
                  <c:v>39022</c:v>
                </c:pt>
                <c:pt idx="19">
                  <c:v>39052</c:v>
                </c:pt>
                <c:pt idx="20">
                  <c:v>39083</c:v>
                </c:pt>
                <c:pt idx="21">
                  <c:v>39114</c:v>
                </c:pt>
                <c:pt idx="22">
                  <c:v>39142</c:v>
                </c:pt>
                <c:pt idx="23">
                  <c:v>39173</c:v>
                </c:pt>
                <c:pt idx="24">
                  <c:v>39203</c:v>
                </c:pt>
                <c:pt idx="25">
                  <c:v>39234</c:v>
                </c:pt>
                <c:pt idx="26">
                  <c:v>39264</c:v>
                </c:pt>
                <c:pt idx="27">
                  <c:v>39295</c:v>
                </c:pt>
                <c:pt idx="28">
                  <c:v>39326</c:v>
                </c:pt>
                <c:pt idx="29">
                  <c:v>39356</c:v>
                </c:pt>
                <c:pt idx="30">
                  <c:v>39387</c:v>
                </c:pt>
                <c:pt idx="31">
                  <c:v>39417</c:v>
                </c:pt>
                <c:pt idx="32">
                  <c:v>39448</c:v>
                </c:pt>
                <c:pt idx="33">
                  <c:v>39479</c:v>
                </c:pt>
                <c:pt idx="34">
                  <c:v>39508</c:v>
                </c:pt>
                <c:pt idx="35">
                  <c:v>39539</c:v>
                </c:pt>
                <c:pt idx="36">
                  <c:v>39569</c:v>
                </c:pt>
                <c:pt idx="37">
                  <c:v>39600</c:v>
                </c:pt>
                <c:pt idx="38">
                  <c:v>39630</c:v>
                </c:pt>
                <c:pt idx="39">
                  <c:v>39661</c:v>
                </c:pt>
                <c:pt idx="40">
                  <c:v>39692</c:v>
                </c:pt>
                <c:pt idx="41">
                  <c:v>39722</c:v>
                </c:pt>
                <c:pt idx="42">
                  <c:v>39753</c:v>
                </c:pt>
                <c:pt idx="43">
                  <c:v>39783</c:v>
                </c:pt>
                <c:pt idx="44">
                  <c:v>39814</c:v>
                </c:pt>
                <c:pt idx="45">
                  <c:v>39845</c:v>
                </c:pt>
                <c:pt idx="46">
                  <c:v>39873</c:v>
                </c:pt>
                <c:pt idx="47">
                  <c:v>39904</c:v>
                </c:pt>
                <c:pt idx="48">
                  <c:v>39934</c:v>
                </c:pt>
                <c:pt idx="49">
                  <c:v>39965</c:v>
                </c:pt>
                <c:pt idx="50">
                  <c:v>39995</c:v>
                </c:pt>
                <c:pt idx="51">
                  <c:v>40026</c:v>
                </c:pt>
                <c:pt idx="52">
                  <c:v>40057</c:v>
                </c:pt>
                <c:pt idx="53">
                  <c:v>40087</c:v>
                </c:pt>
                <c:pt idx="54">
                  <c:v>40118</c:v>
                </c:pt>
                <c:pt idx="55">
                  <c:v>40148</c:v>
                </c:pt>
                <c:pt idx="56">
                  <c:v>40179</c:v>
                </c:pt>
                <c:pt idx="57">
                  <c:v>40210</c:v>
                </c:pt>
                <c:pt idx="58">
                  <c:v>40238</c:v>
                </c:pt>
                <c:pt idx="59">
                  <c:v>40269</c:v>
                </c:pt>
                <c:pt idx="60">
                  <c:v>40299</c:v>
                </c:pt>
                <c:pt idx="61">
                  <c:v>40330</c:v>
                </c:pt>
                <c:pt idx="62">
                  <c:v>40360</c:v>
                </c:pt>
                <c:pt idx="63">
                  <c:v>40391</c:v>
                </c:pt>
                <c:pt idx="64">
                  <c:v>40422</c:v>
                </c:pt>
                <c:pt idx="65">
                  <c:v>40452</c:v>
                </c:pt>
                <c:pt idx="66">
                  <c:v>40483</c:v>
                </c:pt>
                <c:pt idx="67">
                  <c:v>40513</c:v>
                </c:pt>
                <c:pt idx="68">
                  <c:v>40544</c:v>
                </c:pt>
                <c:pt idx="69">
                  <c:v>40575</c:v>
                </c:pt>
                <c:pt idx="70">
                  <c:v>40603</c:v>
                </c:pt>
                <c:pt idx="71">
                  <c:v>40634</c:v>
                </c:pt>
                <c:pt idx="72">
                  <c:v>40664</c:v>
                </c:pt>
                <c:pt idx="73">
                  <c:v>40695</c:v>
                </c:pt>
                <c:pt idx="74">
                  <c:v>40725</c:v>
                </c:pt>
                <c:pt idx="75">
                  <c:v>40756</c:v>
                </c:pt>
                <c:pt idx="76">
                  <c:v>40787</c:v>
                </c:pt>
                <c:pt idx="77">
                  <c:v>40817</c:v>
                </c:pt>
                <c:pt idx="78">
                  <c:v>40848</c:v>
                </c:pt>
                <c:pt idx="79">
                  <c:v>40878</c:v>
                </c:pt>
                <c:pt idx="80">
                  <c:v>40909</c:v>
                </c:pt>
                <c:pt idx="81">
                  <c:v>40940</c:v>
                </c:pt>
                <c:pt idx="82">
                  <c:v>40969</c:v>
                </c:pt>
                <c:pt idx="83">
                  <c:v>41000</c:v>
                </c:pt>
                <c:pt idx="84">
                  <c:v>41030</c:v>
                </c:pt>
                <c:pt idx="85">
                  <c:v>41061</c:v>
                </c:pt>
                <c:pt idx="86">
                  <c:v>41091</c:v>
                </c:pt>
                <c:pt idx="87">
                  <c:v>41122</c:v>
                </c:pt>
                <c:pt idx="88">
                  <c:v>41153</c:v>
                </c:pt>
                <c:pt idx="89">
                  <c:v>41183</c:v>
                </c:pt>
                <c:pt idx="90">
                  <c:v>41214</c:v>
                </c:pt>
                <c:pt idx="91">
                  <c:v>41244</c:v>
                </c:pt>
                <c:pt idx="92">
                  <c:v>41275</c:v>
                </c:pt>
                <c:pt idx="93">
                  <c:v>41306</c:v>
                </c:pt>
                <c:pt idx="94">
                  <c:v>41334</c:v>
                </c:pt>
              </c:numCache>
            </c:numRef>
          </c:cat>
          <c:val>
            <c:numRef>
              <c:f>performance_graphs!$F$3:$F$900</c:f>
              <c:numCache>
                <c:formatCode>General</c:formatCode>
                <c:ptCount val="898"/>
                <c:pt idx="11">
                  <c:v>100.054075970033</c:v>
                </c:pt>
                <c:pt idx="12">
                  <c:v>100.03980099018401</c:v>
                </c:pt>
                <c:pt idx="13">
                  <c:v>99.941085736461304</c:v>
                </c:pt>
                <c:pt idx="14">
                  <c:v>99.910422161220495</c:v>
                </c:pt>
                <c:pt idx="15">
                  <c:v>99.932474028874694</c:v>
                </c:pt>
                <c:pt idx="16">
                  <c:v>100.016487697374</c:v>
                </c:pt>
                <c:pt idx="17">
                  <c:v>100.05477637034799</c:v>
                </c:pt>
                <c:pt idx="18">
                  <c:v>100.03733869516201</c:v>
                </c:pt>
                <c:pt idx="19">
                  <c:v>99.906274729680007</c:v>
                </c:pt>
                <c:pt idx="20">
                  <c:v>99.876919641844495</c:v>
                </c:pt>
                <c:pt idx="21">
                  <c:v>99.651228204273593</c:v>
                </c:pt>
                <c:pt idx="22">
                  <c:v>99.936189507451104</c:v>
                </c:pt>
                <c:pt idx="23">
                  <c:v>99.964339328832693</c:v>
                </c:pt>
                <c:pt idx="24">
                  <c:v>100.04739112158001</c:v>
                </c:pt>
                <c:pt idx="25">
                  <c:v>99.946000000107901</c:v>
                </c:pt>
                <c:pt idx="26">
                  <c:v>99.721328262185693</c:v>
                </c:pt>
                <c:pt idx="27">
                  <c:v>99.701723000368801</c:v>
                </c:pt>
                <c:pt idx="28">
                  <c:v>99.594359888670496</c:v>
                </c:pt>
                <c:pt idx="29">
                  <c:v>99.580196518936305</c:v>
                </c:pt>
                <c:pt idx="30">
                  <c:v>99.608453819676896</c:v>
                </c:pt>
                <c:pt idx="31">
                  <c:v>99.553021098622594</c:v>
                </c:pt>
                <c:pt idx="32">
                  <c:v>99.721727686397799</c:v>
                </c:pt>
                <c:pt idx="33">
                  <c:v>99.595964149456705</c:v>
                </c:pt>
                <c:pt idx="34">
                  <c:v>99.402545209962994</c:v>
                </c:pt>
                <c:pt idx="35">
                  <c:v>99.297377010160304</c:v>
                </c:pt>
                <c:pt idx="36">
                  <c:v>99.280660612433707</c:v>
                </c:pt>
                <c:pt idx="37">
                  <c:v>99.331955945688406</c:v>
                </c:pt>
                <c:pt idx="38">
                  <c:v>99.423928451635504</c:v>
                </c:pt>
                <c:pt idx="39">
                  <c:v>99.548534876650393</c:v>
                </c:pt>
                <c:pt idx="40">
                  <c:v>99.642306920943597</c:v>
                </c:pt>
                <c:pt idx="41">
                  <c:v>100.25238285881601</c:v>
                </c:pt>
                <c:pt idx="42">
                  <c:v>101.057683108342</c:v>
                </c:pt>
                <c:pt idx="43">
                  <c:v>101.430210843233</c:v>
                </c:pt>
                <c:pt idx="44">
                  <c:v>101.816022116116</c:v>
                </c:pt>
                <c:pt idx="45">
                  <c:v>101.89444011073699</c:v>
                </c:pt>
                <c:pt idx="46">
                  <c:v>101.759933333078</c:v>
                </c:pt>
                <c:pt idx="47">
                  <c:v>101.430518412959</c:v>
                </c:pt>
                <c:pt idx="48">
                  <c:v>100.859408616973</c:v>
                </c:pt>
                <c:pt idx="49">
                  <c:v>100.58828651789899</c:v>
                </c:pt>
                <c:pt idx="50">
                  <c:v>100.44734579115099</c:v>
                </c:pt>
                <c:pt idx="51">
                  <c:v>100.403110397804</c:v>
                </c:pt>
                <c:pt idx="52">
                  <c:v>100.32395388622</c:v>
                </c:pt>
                <c:pt idx="53">
                  <c:v>100.107661679467</c:v>
                </c:pt>
                <c:pt idx="54">
                  <c:v>99.275669405584395</c:v>
                </c:pt>
                <c:pt idx="55">
                  <c:v>99.660495531675295</c:v>
                </c:pt>
                <c:pt idx="56">
                  <c:v>99.640150614449396</c:v>
                </c:pt>
                <c:pt idx="57">
                  <c:v>99.618047220668004</c:v>
                </c:pt>
                <c:pt idx="58">
                  <c:v>99.578258039292905</c:v>
                </c:pt>
                <c:pt idx="59">
                  <c:v>99.460642032155206</c:v>
                </c:pt>
                <c:pt idx="60">
                  <c:v>99.446101256270495</c:v>
                </c:pt>
                <c:pt idx="61">
                  <c:v>99.5134357420187</c:v>
                </c:pt>
                <c:pt idx="62">
                  <c:v>99.640791179948295</c:v>
                </c:pt>
                <c:pt idx="63">
                  <c:v>99.816687185117104</c:v>
                </c:pt>
                <c:pt idx="64">
                  <c:v>99.978529019847201</c:v>
                </c:pt>
                <c:pt idx="65">
                  <c:v>100.01112322897301</c:v>
                </c:pt>
                <c:pt idx="66">
                  <c:v>100.036707025251</c:v>
                </c:pt>
                <c:pt idx="67">
                  <c:v>99.837423562309397</c:v>
                </c:pt>
                <c:pt idx="68">
                  <c:v>99.863275979954693</c:v>
                </c:pt>
                <c:pt idx="69">
                  <c:v>99.814926070310506</c:v>
                </c:pt>
                <c:pt idx="70">
                  <c:v>99.777633557635298</c:v>
                </c:pt>
                <c:pt idx="71">
                  <c:v>99.874157691720299</c:v>
                </c:pt>
                <c:pt idx="72">
                  <c:v>99.953019485098807</c:v>
                </c:pt>
                <c:pt idx="73">
                  <c:v>100.044939527108</c:v>
                </c:pt>
                <c:pt idx="74">
                  <c:v>99.824816843899995</c:v>
                </c:pt>
                <c:pt idx="75">
                  <c:v>100.063115638996</c:v>
                </c:pt>
                <c:pt idx="76">
                  <c:v>100.000617901624</c:v>
                </c:pt>
                <c:pt idx="77">
                  <c:v>99.915836568185696</c:v>
                </c:pt>
                <c:pt idx="78">
                  <c:v>99.963586565026901</c:v>
                </c:pt>
                <c:pt idx="79">
                  <c:v>99.898267300679905</c:v>
                </c:pt>
                <c:pt idx="80">
                  <c:v>100.03536202484</c:v>
                </c:pt>
                <c:pt idx="81">
                  <c:v>100.037583736839</c:v>
                </c:pt>
                <c:pt idx="82">
                  <c:v>99.824328310018501</c:v>
                </c:pt>
                <c:pt idx="83">
                  <c:v>99.723919235803095</c:v>
                </c:pt>
                <c:pt idx="84">
                  <c:v>99.777784857340507</c:v>
                </c:pt>
                <c:pt idx="85">
                  <c:v>99.954617191629296</c:v>
                </c:pt>
                <c:pt idx="86">
                  <c:v>100.222388949495</c:v>
                </c:pt>
                <c:pt idx="87">
                  <c:v>100.196030994702</c:v>
                </c:pt>
                <c:pt idx="88">
                  <c:v>100.182514502015</c:v>
                </c:pt>
                <c:pt idx="89">
                  <c:v>100.19419057315901</c:v>
                </c:pt>
                <c:pt idx="90">
                  <c:v>100.256112544026</c:v>
                </c:pt>
                <c:pt idx="91">
                  <c:v>100.186278668113</c:v>
                </c:pt>
                <c:pt idx="92">
                  <c:v>100.131013293422</c:v>
                </c:pt>
                <c:pt idx="93">
                  <c:v>100.067168002279</c:v>
                </c:pt>
                <c:pt idx="94">
                  <c:v>99.905385607754894</c:v>
                </c:pt>
              </c:numCache>
            </c:numRef>
          </c:val>
          <c:smooth val="0"/>
        </c:ser>
        <c:dLbls>
          <c:showLegendKey val="0"/>
          <c:showVal val="0"/>
          <c:showCatName val="0"/>
          <c:showSerName val="0"/>
          <c:showPercent val="0"/>
          <c:showBubbleSize val="0"/>
        </c:dLbls>
        <c:marker val="1"/>
        <c:smooth val="0"/>
        <c:axId val="86760064"/>
        <c:axId val="86761856"/>
      </c:lineChart>
      <c:dateAx>
        <c:axId val="86760064"/>
        <c:scaling>
          <c:orientation val="minMax"/>
          <c:min val="38777"/>
        </c:scaling>
        <c:delete val="0"/>
        <c:axPos val="b"/>
        <c:numFmt formatCode="mmyy" sourceLinked="0"/>
        <c:majorTickMark val="out"/>
        <c:minorTickMark val="none"/>
        <c:tickLblPos val="nextTo"/>
        <c:txPr>
          <a:bodyPr rot="-5400000" vert="horz"/>
          <a:lstStyle/>
          <a:p>
            <a:pPr>
              <a:defRPr/>
            </a:pPr>
            <a:endParaRPr lang="tr-TR"/>
          </a:p>
        </c:txPr>
        <c:crossAx val="86761856"/>
        <c:crosses val="autoZero"/>
        <c:auto val="1"/>
        <c:lblOffset val="100"/>
        <c:baseTimeUnit val="months"/>
        <c:majorUnit val="6"/>
        <c:majorTimeUnit val="months"/>
      </c:dateAx>
      <c:valAx>
        <c:axId val="86761856"/>
        <c:scaling>
          <c:orientation val="minMax"/>
          <c:max val="103"/>
          <c:min val="99"/>
        </c:scaling>
        <c:delete val="0"/>
        <c:axPos val="l"/>
        <c:numFmt formatCode="#,##0" sourceLinked="0"/>
        <c:majorTickMark val="out"/>
        <c:minorTickMark val="none"/>
        <c:tickLblPos val="nextTo"/>
        <c:crossAx val="86760064"/>
        <c:crosses val="autoZero"/>
        <c:crossBetween val="between"/>
        <c:majorUnit val="1"/>
      </c:valAx>
    </c:plotArea>
    <c:legend>
      <c:legendPos val="r"/>
      <c:layout>
        <c:manualLayout>
          <c:xMode val="edge"/>
          <c:yMode val="edge"/>
          <c:x val="6.6736634562857569E-2"/>
          <c:y val="0.87609322809324142"/>
          <c:w val="0.80557977057575836"/>
          <c:h val="0.11782544772937247"/>
        </c:manualLayout>
      </c:layout>
      <c:overlay val="0"/>
    </c:legend>
    <c:plotVisOnly val="1"/>
    <c:dispBlanksAs val="gap"/>
    <c:showDLblsOverMax val="0"/>
  </c:chart>
  <c:txPr>
    <a:bodyPr/>
    <a:lstStyle/>
    <a:p>
      <a:pPr>
        <a:defRPr sz="1000">
          <a:latin typeface="Arial" panose="020B0604020202020204" pitchFamily="34" charset="0"/>
          <a:cs typeface="Arial" panose="020B0604020202020204" pitchFamily="34" charset="0"/>
        </a:defRPr>
      </a:pPr>
      <a:endParaRPr lang="tr-T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018088363954506E-2"/>
          <c:y val="2.7777777777777776E-2"/>
          <c:w val="0.87615122524586753"/>
          <c:h val="0.70579699814393948"/>
        </c:manualLayout>
      </c:layout>
      <c:lineChart>
        <c:grouping val="standard"/>
        <c:varyColors val="0"/>
        <c:ser>
          <c:idx val="7"/>
          <c:order val="0"/>
          <c:tx>
            <c:strRef>
              <c:f>performance_graphs!$G$2</c:f>
              <c:strCache>
                <c:ptCount val="1"/>
                <c:pt idx="0">
                  <c:v>target</c:v>
                </c:pt>
              </c:strCache>
            </c:strRef>
          </c:tx>
          <c:spPr>
            <a:ln w="25400">
              <a:solidFill>
                <a:schemeClr val="tx1">
                  <a:lumMod val="50000"/>
                  <a:lumOff val="50000"/>
                </a:schemeClr>
              </a:solidFill>
            </a:ln>
          </c:spPr>
          <c:marker>
            <c:symbol val="none"/>
          </c:marker>
          <c:cat>
            <c:numRef>
              <c:f>performance_graphs!$A$3:$A$900</c:f>
              <c:numCache>
                <c:formatCode>m/d/yyyy</c:formatCode>
                <c:ptCount val="898"/>
                <c:pt idx="0">
                  <c:v>38473</c:v>
                </c:pt>
                <c:pt idx="1">
                  <c:v>38504</c:v>
                </c:pt>
                <c:pt idx="2">
                  <c:v>38534</c:v>
                </c:pt>
                <c:pt idx="3">
                  <c:v>38565</c:v>
                </c:pt>
                <c:pt idx="4">
                  <c:v>38596</c:v>
                </c:pt>
                <c:pt idx="5">
                  <c:v>38626</c:v>
                </c:pt>
                <c:pt idx="6">
                  <c:v>38657</c:v>
                </c:pt>
                <c:pt idx="7">
                  <c:v>38687</c:v>
                </c:pt>
                <c:pt idx="8">
                  <c:v>38718</c:v>
                </c:pt>
                <c:pt idx="9">
                  <c:v>38749</c:v>
                </c:pt>
                <c:pt idx="10">
                  <c:v>38777</c:v>
                </c:pt>
                <c:pt idx="11">
                  <c:v>38808</c:v>
                </c:pt>
                <c:pt idx="12">
                  <c:v>38838</c:v>
                </c:pt>
                <c:pt idx="13">
                  <c:v>38869</c:v>
                </c:pt>
                <c:pt idx="14">
                  <c:v>38899</c:v>
                </c:pt>
                <c:pt idx="15">
                  <c:v>38930</c:v>
                </c:pt>
                <c:pt idx="16">
                  <c:v>38961</c:v>
                </c:pt>
                <c:pt idx="17">
                  <c:v>38991</c:v>
                </c:pt>
                <c:pt idx="18">
                  <c:v>39022</c:v>
                </c:pt>
                <c:pt idx="19">
                  <c:v>39052</c:v>
                </c:pt>
                <c:pt idx="20">
                  <c:v>39083</c:v>
                </c:pt>
                <c:pt idx="21">
                  <c:v>39114</c:v>
                </c:pt>
                <c:pt idx="22">
                  <c:v>39142</c:v>
                </c:pt>
                <c:pt idx="23">
                  <c:v>39173</c:v>
                </c:pt>
                <c:pt idx="24">
                  <c:v>39203</c:v>
                </c:pt>
                <c:pt idx="25">
                  <c:v>39234</c:v>
                </c:pt>
                <c:pt idx="26">
                  <c:v>39264</c:v>
                </c:pt>
                <c:pt idx="27">
                  <c:v>39295</c:v>
                </c:pt>
                <c:pt idx="28">
                  <c:v>39326</c:v>
                </c:pt>
                <c:pt idx="29">
                  <c:v>39356</c:v>
                </c:pt>
                <c:pt idx="30">
                  <c:v>39387</c:v>
                </c:pt>
                <c:pt idx="31">
                  <c:v>39417</c:v>
                </c:pt>
                <c:pt idx="32">
                  <c:v>39448</c:v>
                </c:pt>
                <c:pt idx="33">
                  <c:v>39479</c:v>
                </c:pt>
                <c:pt idx="34">
                  <c:v>39508</c:v>
                </c:pt>
                <c:pt idx="35">
                  <c:v>39539</c:v>
                </c:pt>
                <c:pt idx="36">
                  <c:v>39569</c:v>
                </c:pt>
                <c:pt idx="37">
                  <c:v>39600</c:v>
                </c:pt>
                <c:pt idx="38">
                  <c:v>39630</c:v>
                </c:pt>
                <c:pt idx="39">
                  <c:v>39661</c:v>
                </c:pt>
                <c:pt idx="40">
                  <c:v>39692</c:v>
                </c:pt>
                <c:pt idx="41">
                  <c:v>39722</c:v>
                </c:pt>
                <c:pt idx="42">
                  <c:v>39753</c:v>
                </c:pt>
                <c:pt idx="43">
                  <c:v>39783</c:v>
                </c:pt>
                <c:pt idx="44">
                  <c:v>39814</c:v>
                </c:pt>
                <c:pt idx="45">
                  <c:v>39845</c:v>
                </c:pt>
                <c:pt idx="46">
                  <c:v>39873</c:v>
                </c:pt>
                <c:pt idx="47">
                  <c:v>39904</c:v>
                </c:pt>
                <c:pt idx="48">
                  <c:v>39934</c:v>
                </c:pt>
                <c:pt idx="49">
                  <c:v>39965</c:v>
                </c:pt>
                <c:pt idx="50">
                  <c:v>39995</c:v>
                </c:pt>
                <c:pt idx="51">
                  <c:v>40026</c:v>
                </c:pt>
                <c:pt idx="52">
                  <c:v>40057</c:v>
                </c:pt>
                <c:pt idx="53">
                  <c:v>40087</c:v>
                </c:pt>
                <c:pt idx="54">
                  <c:v>40118</c:v>
                </c:pt>
                <c:pt idx="55">
                  <c:v>40148</c:v>
                </c:pt>
                <c:pt idx="56">
                  <c:v>40179</c:v>
                </c:pt>
                <c:pt idx="57">
                  <c:v>40210</c:v>
                </c:pt>
                <c:pt idx="58">
                  <c:v>40238</c:v>
                </c:pt>
                <c:pt idx="59">
                  <c:v>40269</c:v>
                </c:pt>
                <c:pt idx="60">
                  <c:v>40299</c:v>
                </c:pt>
                <c:pt idx="61">
                  <c:v>40330</c:v>
                </c:pt>
                <c:pt idx="62">
                  <c:v>40360</c:v>
                </c:pt>
                <c:pt idx="63">
                  <c:v>40391</c:v>
                </c:pt>
                <c:pt idx="64">
                  <c:v>40422</c:v>
                </c:pt>
                <c:pt idx="65">
                  <c:v>40452</c:v>
                </c:pt>
                <c:pt idx="66">
                  <c:v>40483</c:v>
                </c:pt>
                <c:pt idx="67">
                  <c:v>40513</c:v>
                </c:pt>
                <c:pt idx="68">
                  <c:v>40544</c:v>
                </c:pt>
                <c:pt idx="69">
                  <c:v>40575</c:v>
                </c:pt>
                <c:pt idx="70">
                  <c:v>40603</c:v>
                </c:pt>
                <c:pt idx="71">
                  <c:v>40634</c:v>
                </c:pt>
                <c:pt idx="72">
                  <c:v>40664</c:v>
                </c:pt>
                <c:pt idx="73">
                  <c:v>40695</c:v>
                </c:pt>
                <c:pt idx="74">
                  <c:v>40725</c:v>
                </c:pt>
                <c:pt idx="75">
                  <c:v>40756</c:v>
                </c:pt>
                <c:pt idx="76">
                  <c:v>40787</c:v>
                </c:pt>
                <c:pt idx="77">
                  <c:v>40817</c:v>
                </c:pt>
                <c:pt idx="78">
                  <c:v>40848</c:v>
                </c:pt>
                <c:pt idx="79">
                  <c:v>40878</c:v>
                </c:pt>
                <c:pt idx="80">
                  <c:v>40909</c:v>
                </c:pt>
                <c:pt idx="81">
                  <c:v>40940</c:v>
                </c:pt>
                <c:pt idx="82">
                  <c:v>40969</c:v>
                </c:pt>
                <c:pt idx="83">
                  <c:v>41000</c:v>
                </c:pt>
                <c:pt idx="84">
                  <c:v>41030</c:v>
                </c:pt>
                <c:pt idx="85">
                  <c:v>41061</c:v>
                </c:pt>
                <c:pt idx="86">
                  <c:v>41091</c:v>
                </c:pt>
                <c:pt idx="87">
                  <c:v>41122</c:v>
                </c:pt>
                <c:pt idx="88">
                  <c:v>41153</c:v>
                </c:pt>
                <c:pt idx="89">
                  <c:v>41183</c:v>
                </c:pt>
                <c:pt idx="90">
                  <c:v>41214</c:v>
                </c:pt>
                <c:pt idx="91">
                  <c:v>41244</c:v>
                </c:pt>
                <c:pt idx="92">
                  <c:v>41275</c:v>
                </c:pt>
                <c:pt idx="93">
                  <c:v>41306</c:v>
                </c:pt>
                <c:pt idx="94">
                  <c:v>41334</c:v>
                </c:pt>
              </c:numCache>
            </c:numRef>
          </c:cat>
          <c:val>
            <c:numRef>
              <c:f>performance_graphs!$G$3:$G$900</c:f>
              <c:numCache>
                <c:formatCode>General</c:formatCode>
                <c:ptCount val="898"/>
                <c:pt idx="11">
                  <c:v>99.501003656032495</c:v>
                </c:pt>
                <c:pt idx="12">
                  <c:v>99.572184443195198</c:v>
                </c:pt>
                <c:pt idx="13">
                  <c:v>99.933523416191406</c:v>
                </c:pt>
                <c:pt idx="14">
                  <c:v>100.111256642781</c:v>
                </c:pt>
                <c:pt idx="15">
                  <c:v>100.052425213771</c:v>
                </c:pt>
                <c:pt idx="16">
                  <c:v>99.898085301820799</c:v>
                </c:pt>
                <c:pt idx="17">
                  <c:v>99.732775712094593</c:v>
                </c:pt>
                <c:pt idx="18">
                  <c:v>100.05051592679899</c:v>
                </c:pt>
                <c:pt idx="19">
                  <c:v>100.331596141093</c:v>
                </c:pt>
                <c:pt idx="20">
                  <c:v>100.193854780416</c:v>
                </c:pt>
                <c:pt idx="21">
                  <c:v>100.038769392711</c:v>
                </c:pt>
                <c:pt idx="22">
                  <c:v>99.9346616719114</c:v>
                </c:pt>
                <c:pt idx="23">
                  <c:v>100.215438146884</c:v>
                </c:pt>
                <c:pt idx="24">
                  <c:v>100.532968515338</c:v>
                </c:pt>
                <c:pt idx="25">
                  <c:v>100.64126037498001</c:v>
                </c:pt>
                <c:pt idx="26">
                  <c:v>100.450350449734</c:v>
                </c:pt>
                <c:pt idx="27">
                  <c:v>100.234825591082</c:v>
                </c:pt>
                <c:pt idx="28">
                  <c:v>100.36388951783699</c:v>
                </c:pt>
                <c:pt idx="29">
                  <c:v>100.42847573731299</c:v>
                </c:pt>
                <c:pt idx="30">
                  <c:v>100.126314544812</c:v>
                </c:pt>
                <c:pt idx="31">
                  <c:v>99.338121460631299</c:v>
                </c:pt>
                <c:pt idx="32">
                  <c:v>98.902033259100193</c:v>
                </c:pt>
                <c:pt idx="33">
                  <c:v>99.010388178651894</c:v>
                </c:pt>
                <c:pt idx="34">
                  <c:v>98.635462402252202</c:v>
                </c:pt>
                <c:pt idx="35">
                  <c:v>97.867064248954804</c:v>
                </c:pt>
                <c:pt idx="36">
                  <c:v>97.612883693293597</c:v>
                </c:pt>
                <c:pt idx="37">
                  <c:v>98.033058577582693</c:v>
                </c:pt>
                <c:pt idx="38">
                  <c:v>98.130430478383204</c:v>
                </c:pt>
                <c:pt idx="39">
                  <c:v>97.741906556016204</c:v>
                </c:pt>
                <c:pt idx="40">
                  <c:v>97.937226665973895</c:v>
                </c:pt>
                <c:pt idx="41">
                  <c:v>98.446736455560895</c:v>
                </c:pt>
                <c:pt idx="42">
                  <c:v>100.582025982424</c:v>
                </c:pt>
                <c:pt idx="43">
                  <c:v>101.224418781152</c:v>
                </c:pt>
                <c:pt idx="44">
                  <c:v>102.150395963877</c:v>
                </c:pt>
                <c:pt idx="45">
                  <c:v>102.809284390584</c:v>
                </c:pt>
                <c:pt idx="46">
                  <c:v>103.112632332071</c:v>
                </c:pt>
                <c:pt idx="47">
                  <c:v>103.00781646281</c:v>
                </c:pt>
                <c:pt idx="48">
                  <c:v>102.295598534379</c:v>
                </c:pt>
                <c:pt idx="49">
                  <c:v>101.286481623125</c:v>
                </c:pt>
                <c:pt idx="50">
                  <c:v>100.803879041369</c:v>
                </c:pt>
                <c:pt idx="51">
                  <c:v>100.96830731263201</c:v>
                </c:pt>
                <c:pt idx="52">
                  <c:v>100.83647223056001</c:v>
                </c:pt>
                <c:pt idx="53">
                  <c:v>100.266491556696</c:v>
                </c:pt>
                <c:pt idx="54">
                  <c:v>99.755401260648497</c:v>
                </c:pt>
                <c:pt idx="55">
                  <c:v>99.710605857358999</c:v>
                </c:pt>
                <c:pt idx="56">
                  <c:v>100.109930675738</c:v>
                </c:pt>
                <c:pt idx="57">
                  <c:v>100.19519194943901</c:v>
                </c:pt>
                <c:pt idx="58">
                  <c:v>100.364479434047</c:v>
                </c:pt>
                <c:pt idx="59">
                  <c:v>99.023076867680402</c:v>
                </c:pt>
                <c:pt idx="60">
                  <c:v>98.944718363777795</c:v>
                </c:pt>
                <c:pt idx="61">
                  <c:v>98.7612136599179</c:v>
                </c:pt>
                <c:pt idx="62">
                  <c:v>99.2535191289751</c:v>
                </c:pt>
                <c:pt idx="63">
                  <c:v>100.158035651248</c:v>
                </c:pt>
                <c:pt idx="64">
                  <c:v>100.458697804247</c:v>
                </c:pt>
                <c:pt idx="65">
                  <c:v>100.28427276792399</c:v>
                </c:pt>
                <c:pt idx="66">
                  <c:v>99.968164480055606</c:v>
                </c:pt>
                <c:pt idx="67">
                  <c:v>99.965997286904695</c:v>
                </c:pt>
                <c:pt idx="68">
                  <c:v>99.853234073061003</c:v>
                </c:pt>
                <c:pt idx="69">
                  <c:v>99.188081867128005</c:v>
                </c:pt>
                <c:pt idx="70">
                  <c:v>99.162339094226397</c:v>
                </c:pt>
                <c:pt idx="71">
                  <c:v>99.671853322440597</c:v>
                </c:pt>
                <c:pt idx="72">
                  <c:v>100.45263132706</c:v>
                </c:pt>
                <c:pt idx="73">
                  <c:v>100.83340618441601</c:v>
                </c:pt>
                <c:pt idx="74">
                  <c:v>100.600888667093</c:v>
                </c:pt>
                <c:pt idx="75">
                  <c:v>99.870198590049995</c:v>
                </c:pt>
                <c:pt idx="76">
                  <c:v>99.306474419129799</c:v>
                </c:pt>
                <c:pt idx="77">
                  <c:v>99.544706536739497</c:v>
                </c:pt>
                <c:pt idx="78">
                  <c:v>99.598304821273899</c:v>
                </c:pt>
                <c:pt idx="79">
                  <c:v>99.354122679138797</c:v>
                </c:pt>
                <c:pt idx="80">
                  <c:v>99.159908381057093</c:v>
                </c:pt>
                <c:pt idx="81">
                  <c:v>99.336945801176</c:v>
                </c:pt>
                <c:pt idx="82">
                  <c:v>99.576126067998999</c:v>
                </c:pt>
                <c:pt idx="83">
                  <c:v>99.481229843883597</c:v>
                </c:pt>
                <c:pt idx="84">
                  <c:v>99.4092607073826</c:v>
                </c:pt>
                <c:pt idx="85">
                  <c:v>99.461994408032197</c:v>
                </c:pt>
                <c:pt idx="86">
                  <c:v>99.828461181923601</c:v>
                </c:pt>
                <c:pt idx="87">
                  <c:v>100.43134670446599</c:v>
                </c:pt>
                <c:pt idx="88">
                  <c:v>100.775497153656</c:v>
                </c:pt>
                <c:pt idx="89">
                  <c:v>100.67483720167399</c:v>
                </c:pt>
                <c:pt idx="90">
                  <c:v>100.822382796903</c:v>
                </c:pt>
                <c:pt idx="91">
                  <c:v>100.94281117284901</c:v>
                </c:pt>
                <c:pt idx="92">
                  <c:v>100.54787775441601</c:v>
                </c:pt>
                <c:pt idx="93">
                  <c:v>100.225861561885</c:v>
                </c:pt>
                <c:pt idx="94">
                  <c:v>100.163592331201</c:v>
                </c:pt>
              </c:numCache>
            </c:numRef>
          </c:val>
          <c:smooth val="0"/>
        </c:ser>
        <c:ser>
          <c:idx val="0"/>
          <c:order val="1"/>
          <c:tx>
            <c:strRef>
              <c:f>performance_graphs!$F$2</c:f>
              <c:strCache>
                <c:ptCount val="1"/>
                <c:pt idx="0">
                  <c:v>TP</c:v>
                </c:pt>
              </c:strCache>
            </c:strRef>
          </c:tx>
          <c:spPr>
            <a:ln w="28575">
              <a:solidFill>
                <a:srgbClr val="C0504D">
                  <a:lumMod val="75000"/>
                </a:srgbClr>
              </a:solidFill>
              <a:prstDash val="solid"/>
            </a:ln>
          </c:spPr>
          <c:marker>
            <c:symbol val="none"/>
          </c:marker>
          <c:cat>
            <c:numRef>
              <c:f>performance_graphs!$A$3:$A$900</c:f>
              <c:numCache>
                <c:formatCode>m/d/yyyy</c:formatCode>
                <c:ptCount val="898"/>
                <c:pt idx="0">
                  <c:v>38473</c:v>
                </c:pt>
                <c:pt idx="1">
                  <c:v>38504</c:v>
                </c:pt>
                <c:pt idx="2">
                  <c:v>38534</c:v>
                </c:pt>
                <c:pt idx="3">
                  <c:v>38565</c:v>
                </c:pt>
                <c:pt idx="4">
                  <c:v>38596</c:v>
                </c:pt>
                <c:pt idx="5">
                  <c:v>38626</c:v>
                </c:pt>
                <c:pt idx="6">
                  <c:v>38657</c:v>
                </c:pt>
                <c:pt idx="7">
                  <c:v>38687</c:v>
                </c:pt>
                <c:pt idx="8">
                  <c:v>38718</c:v>
                </c:pt>
                <c:pt idx="9">
                  <c:v>38749</c:v>
                </c:pt>
                <c:pt idx="10">
                  <c:v>38777</c:v>
                </c:pt>
                <c:pt idx="11">
                  <c:v>38808</c:v>
                </c:pt>
                <c:pt idx="12">
                  <c:v>38838</c:v>
                </c:pt>
                <c:pt idx="13">
                  <c:v>38869</c:v>
                </c:pt>
                <c:pt idx="14">
                  <c:v>38899</c:v>
                </c:pt>
                <c:pt idx="15">
                  <c:v>38930</c:v>
                </c:pt>
                <c:pt idx="16">
                  <c:v>38961</c:v>
                </c:pt>
                <c:pt idx="17">
                  <c:v>38991</c:v>
                </c:pt>
                <c:pt idx="18">
                  <c:v>39022</c:v>
                </c:pt>
                <c:pt idx="19">
                  <c:v>39052</c:v>
                </c:pt>
                <c:pt idx="20">
                  <c:v>39083</c:v>
                </c:pt>
                <c:pt idx="21">
                  <c:v>39114</c:v>
                </c:pt>
                <c:pt idx="22">
                  <c:v>39142</c:v>
                </c:pt>
                <c:pt idx="23">
                  <c:v>39173</c:v>
                </c:pt>
                <c:pt idx="24">
                  <c:v>39203</c:v>
                </c:pt>
                <c:pt idx="25">
                  <c:v>39234</c:v>
                </c:pt>
                <c:pt idx="26">
                  <c:v>39264</c:v>
                </c:pt>
                <c:pt idx="27">
                  <c:v>39295</c:v>
                </c:pt>
                <c:pt idx="28">
                  <c:v>39326</c:v>
                </c:pt>
                <c:pt idx="29">
                  <c:v>39356</c:v>
                </c:pt>
                <c:pt idx="30">
                  <c:v>39387</c:v>
                </c:pt>
                <c:pt idx="31">
                  <c:v>39417</c:v>
                </c:pt>
                <c:pt idx="32">
                  <c:v>39448</c:v>
                </c:pt>
                <c:pt idx="33">
                  <c:v>39479</c:v>
                </c:pt>
                <c:pt idx="34">
                  <c:v>39508</c:v>
                </c:pt>
                <c:pt idx="35">
                  <c:v>39539</c:v>
                </c:pt>
                <c:pt idx="36">
                  <c:v>39569</c:v>
                </c:pt>
                <c:pt idx="37">
                  <c:v>39600</c:v>
                </c:pt>
                <c:pt idx="38">
                  <c:v>39630</c:v>
                </c:pt>
                <c:pt idx="39">
                  <c:v>39661</c:v>
                </c:pt>
                <c:pt idx="40">
                  <c:v>39692</c:v>
                </c:pt>
                <c:pt idx="41">
                  <c:v>39722</c:v>
                </c:pt>
                <c:pt idx="42">
                  <c:v>39753</c:v>
                </c:pt>
                <c:pt idx="43">
                  <c:v>39783</c:v>
                </c:pt>
                <c:pt idx="44">
                  <c:v>39814</c:v>
                </c:pt>
                <c:pt idx="45">
                  <c:v>39845</c:v>
                </c:pt>
                <c:pt idx="46">
                  <c:v>39873</c:v>
                </c:pt>
                <c:pt idx="47">
                  <c:v>39904</c:v>
                </c:pt>
                <c:pt idx="48">
                  <c:v>39934</c:v>
                </c:pt>
                <c:pt idx="49">
                  <c:v>39965</c:v>
                </c:pt>
                <c:pt idx="50">
                  <c:v>39995</c:v>
                </c:pt>
                <c:pt idx="51">
                  <c:v>40026</c:v>
                </c:pt>
                <c:pt idx="52">
                  <c:v>40057</c:v>
                </c:pt>
                <c:pt idx="53">
                  <c:v>40087</c:v>
                </c:pt>
                <c:pt idx="54">
                  <c:v>40118</c:v>
                </c:pt>
                <c:pt idx="55">
                  <c:v>40148</c:v>
                </c:pt>
                <c:pt idx="56">
                  <c:v>40179</c:v>
                </c:pt>
                <c:pt idx="57">
                  <c:v>40210</c:v>
                </c:pt>
                <c:pt idx="58">
                  <c:v>40238</c:v>
                </c:pt>
                <c:pt idx="59">
                  <c:v>40269</c:v>
                </c:pt>
                <c:pt idx="60">
                  <c:v>40299</c:v>
                </c:pt>
                <c:pt idx="61">
                  <c:v>40330</c:v>
                </c:pt>
                <c:pt idx="62">
                  <c:v>40360</c:v>
                </c:pt>
                <c:pt idx="63">
                  <c:v>40391</c:v>
                </c:pt>
                <c:pt idx="64">
                  <c:v>40422</c:v>
                </c:pt>
                <c:pt idx="65">
                  <c:v>40452</c:v>
                </c:pt>
                <c:pt idx="66">
                  <c:v>40483</c:v>
                </c:pt>
                <c:pt idx="67">
                  <c:v>40513</c:v>
                </c:pt>
                <c:pt idx="68">
                  <c:v>40544</c:v>
                </c:pt>
                <c:pt idx="69">
                  <c:v>40575</c:v>
                </c:pt>
                <c:pt idx="70">
                  <c:v>40603</c:v>
                </c:pt>
                <c:pt idx="71">
                  <c:v>40634</c:v>
                </c:pt>
                <c:pt idx="72">
                  <c:v>40664</c:v>
                </c:pt>
                <c:pt idx="73">
                  <c:v>40695</c:v>
                </c:pt>
                <c:pt idx="74">
                  <c:v>40725</c:v>
                </c:pt>
                <c:pt idx="75">
                  <c:v>40756</c:v>
                </c:pt>
                <c:pt idx="76">
                  <c:v>40787</c:v>
                </c:pt>
                <c:pt idx="77">
                  <c:v>40817</c:v>
                </c:pt>
                <c:pt idx="78">
                  <c:v>40848</c:v>
                </c:pt>
                <c:pt idx="79">
                  <c:v>40878</c:v>
                </c:pt>
                <c:pt idx="80">
                  <c:v>40909</c:v>
                </c:pt>
                <c:pt idx="81">
                  <c:v>40940</c:v>
                </c:pt>
                <c:pt idx="82">
                  <c:v>40969</c:v>
                </c:pt>
                <c:pt idx="83">
                  <c:v>41000</c:v>
                </c:pt>
                <c:pt idx="84">
                  <c:v>41030</c:v>
                </c:pt>
                <c:pt idx="85">
                  <c:v>41061</c:v>
                </c:pt>
                <c:pt idx="86">
                  <c:v>41091</c:v>
                </c:pt>
                <c:pt idx="87">
                  <c:v>41122</c:v>
                </c:pt>
                <c:pt idx="88">
                  <c:v>41153</c:v>
                </c:pt>
                <c:pt idx="89">
                  <c:v>41183</c:v>
                </c:pt>
                <c:pt idx="90">
                  <c:v>41214</c:v>
                </c:pt>
                <c:pt idx="91">
                  <c:v>41244</c:v>
                </c:pt>
                <c:pt idx="92">
                  <c:v>41275</c:v>
                </c:pt>
                <c:pt idx="93">
                  <c:v>41306</c:v>
                </c:pt>
                <c:pt idx="94">
                  <c:v>41334</c:v>
                </c:pt>
              </c:numCache>
            </c:numRef>
          </c:cat>
          <c:val>
            <c:numRef>
              <c:f>performance_graphs!$H$3:$H$900</c:f>
              <c:numCache>
                <c:formatCode>General</c:formatCode>
                <c:ptCount val="898"/>
                <c:pt idx="11">
                  <c:v>100.10440839867478</c:v>
                </c:pt>
                <c:pt idx="12">
                  <c:v>100.07748224596864</c:v>
                </c:pt>
                <c:pt idx="13">
                  <c:v>99.891280792496815</c:v>
                </c:pt>
                <c:pt idx="14">
                  <c:v>99.833441683917712</c:v>
                </c:pt>
                <c:pt idx="15">
                  <c:v>99.875036975973728</c:v>
                </c:pt>
                <c:pt idx="16">
                  <c:v>100.03350759318974</c:v>
                </c:pt>
                <c:pt idx="17">
                  <c:v>100.10572952739345</c:v>
                </c:pt>
                <c:pt idx="18">
                  <c:v>100.07283774681898</c:v>
                </c:pt>
                <c:pt idx="19">
                  <c:v>99.825618599319426</c:v>
                </c:pt>
                <c:pt idx="20">
                  <c:v>99.770247622538889</c:v>
                </c:pt>
                <c:pt idx="21">
                  <c:v>99.344537591646443</c:v>
                </c:pt>
                <c:pt idx="22">
                  <c:v>99.882045290141818</c:v>
                </c:pt>
                <c:pt idx="23">
                  <c:v>99.935142835440615</c:v>
                </c:pt>
                <c:pt idx="24">
                  <c:v>100.09179911640841</c:v>
                </c:pt>
                <c:pt idx="25">
                  <c:v>99.900550312649301</c:v>
                </c:pt>
                <c:pt idx="26">
                  <c:v>99.476763688216664</c:v>
                </c:pt>
                <c:pt idx="27">
                  <c:v>99.439783301616487</c:v>
                </c:pt>
                <c:pt idx="28">
                  <c:v>99.237269843021338</c:v>
                </c:pt>
                <c:pt idx="29">
                  <c:v>99.210554214675042</c:v>
                </c:pt>
                <c:pt idx="30">
                  <c:v>99.2638544927037</c:v>
                </c:pt>
                <c:pt idx="31">
                  <c:v>99.159294631476939</c:v>
                </c:pt>
                <c:pt idx="32">
                  <c:v>99.477517101352333</c:v>
                </c:pt>
                <c:pt idx="33">
                  <c:v>99.240295876778788</c:v>
                </c:pt>
                <c:pt idx="34">
                  <c:v>98.875459782005876</c:v>
                </c:pt>
                <c:pt idx="35">
                  <c:v>98.677086471663344</c:v>
                </c:pt>
                <c:pt idx="36">
                  <c:v>98.645555199280167</c:v>
                </c:pt>
                <c:pt idx="37">
                  <c:v>98.74231092089515</c:v>
                </c:pt>
                <c:pt idx="38">
                  <c:v>98.915793879617027</c:v>
                </c:pt>
                <c:pt idx="39">
                  <c:v>99.150832504092179</c:v>
                </c:pt>
                <c:pt idx="40">
                  <c:v>99.327709838485362</c:v>
                </c:pt>
                <c:pt idx="41">
                  <c:v>100.47846437819538</c:v>
                </c:pt>
                <c:pt idx="42">
                  <c:v>101.99746039236939</c:v>
                </c:pt>
                <c:pt idx="43">
                  <c:v>102.70014010071638</c:v>
                </c:pt>
                <c:pt idx="44">
                  <c:v>103.42787585651384</c:v>
                </c:pt>
                <c:pt idx="45">
                  <c:v>103.57579164486597</c:v>
                </c:pt>
                <c:pt idx="46">
                  <c:v>103.32207849965874</c:v>
                </c:pt>
                <c:pt idx="47">
                  <c:v>102.70072025350804</c:v>
                </c:pt>
                <c:pt idx="48">
                  <c:v>101.62346552240732</c:v>
                </c:pt>
                <c:pt idx="49">
                  <c:v>101.11206199547397</c:v>
                </c:pt>
                <c:pt idx="50">
                  <c:v>100.84621282643296</c:v>
                </c:pt>
                <c:pt idx="51">
                  <c:v>100.76277390260418</c:v>
                </c:pt>
                <c:pt idx="52">
                  <c:v>100.61346508808091</c:v>
                </c:pt>
                <c:pt idx="53">
                  <c:v>100.20548433786</c:v>
                </c:pt>
                <c:pt idx="54">
                  <c:v>98.636140545162661</c:v>
                </c:pt>
                <c:pt idx="55">
                  <c:v>99.362018069758207</c:v>
                </c:pt>
                <c:pt idx="56">
                  <c:v>99.323642509595359</c:v>
                </c:pt>
                <c:pt idx="57">
                  <c:v>99.281950026483102</c:v>
                </c:pt>
                <c:pt idx="58">
                  <c:v>99.206897761254581</c:v>
                </c:pt>
                <c:pt idx="59">
                  <c:v>98.985044798772094</c:v>
                </c:pt>
                <c:pt idx="60">
                  <c:v>98.95761728881557</c:v>
                </c:pt>
                <c:pt idx="61">
                  <c:v>99.084626830322819</c:v>
                </c:pt>
                <c:pt idx="62">
                  <c:v>99.324850775009679</c:v>
                </c:pt>
                <c:pt idx="63">
                  <c:v>99.656634269324769</c:v>
                </c:pt>
                <c:pt idx="64">
                  <c:v>99.961908112250214</c:v>
                </c:pt>
                <c:pt idx="65">
                  <c:v>100.02338887520341</c:v>
                </c:pt>
                <c:pt idx="66">
                  <c:v>100.07164626068986</c:v>
                </c:pt>
                <c:pt idx="67">
                  <c:v>99.695748220080446</c:v>
                </c:pt>
                <c:pt idx="68">
                  <c:v>99.744512292093447</c:v>
                </c:pt>
                <c:pt idx="69">
                  <c:v>99.653312369979403</c:v>
                </c:pt>
                <c:pt idx="70">
                  <c:v>99.582969441182939</c:v>
                </c:pt>
                <c:pt idx="71">
                  <c:v>99.765037899541198</c:v>
                </c:pt>
                <c:pt idx="72">
                  <c:v>99.913790802428124</c:v>
                </c:pt>
                <c:pt idx="73">
                  <c:v>100.08717480115017</c:v>
                </c:pt>
                <c:pt idx="74">
                  <c:v>99.671968822238512</c:v>
                </c:pt>
                <c:pt idx="75">
                  <c:v>100.12145945650362</c:v>
                </c:pt>
                <c:pt idx="76">
                  <c:v>100.0035732221223</c:v>
                </c:pt>
                <c:pt idx="77">
                  <c:v>99.843654598422702</c:v>
                </c:pt>
                <c:pt idx="78">
                  <c:v>99.933722936190264</c:v>
                </c:pt>
                <c:pt idx="79">
                  <c:v>99.810514602093434</c:v>
                </c:pt>
                <c:pt idx="80">
                  <c:v>100.06910925630599</c:v>
                </c:pt>
                <c:pt idx="81">
                  <c:v>100.07329995620098</c:v>
                </c:pt>
                <c:pt idx="82">
                  <c:v>99.671047326163944</c:v>
                </c:pt>
                <c:pt idx="83">
                  <c:v>99.481650907114187</c:v>
                </c:pt>
                <c:pt idx="84">
                  <c:v>99.583254829954768</c:v>
                </c:pt>
                <c:pt idx="85">
                  <c:v>99.916804473233597</c:v>
                </c:pt>
                <c:pt idx="86">
                  <c:v>100.42188842564238</c:v>
                </c:pt>
                <c:pt idx="87">
                  <c:v>100.37217078517733</c:v>
                </c:pt>
                <c:pt idx="88">
                  <c:v>100.34667532739093</c:v>
                </c:pt>
                <c:pt idx="89">
                  <c:v>100.36869929365619</c:v>
                </c:pt>
                <c:pt idx="90">
                  <c:v>100.48549948959815</c:v>
                </c:pt>
                <c:pt idx="91">
                  <c:v>100.35377547830102</c:v>
                </c:pt>
                <c:pt idx="92">
                  <c:v>100.24953127382339</c:v>
                </c:pt>
                <c:pt idx="93">
                  <c:v>100.12910321878793</c:v>
                </c:pt>
                <c:pt idx="94">
                  <c:v>99.823941494834287</c:v>
                </c:pt>
              </c:numCache>
            </c:numRef>
          </c:val>
          <c:smooth val="0"/>
        </c:ser>
        <c:dLbls>
          <c:showLegendKey val="0"/>
          <c:showVal val="0"/>
          <c:showCatName val="0"/>
          <c:showSerName val="0"/>
          <c:showPercent val="0"/>
          <c:showBubbleSize val="0"/>
        </c:dLbls>
        <c:marker val="1"/>
        <c:smooth val="0"/>
        <c:axId val="86450944"/>
        <c:axId val="86452480"/>
      </c:lineChart>
      <c:dateAx>
        <c:axId val="86450944"/>
        <c:scaling>
          <c:orientation val="minMax"/>
          <c:min val="38777"/>
        </c:scaling>
        <c:delete val="0"/>
        <c:axPos val="b"/>
        <c:numFmt formatCode="mmyy" sourceLinked="0"/>
        <c:majorTickMark val="out"/>
        <c:minorTickMark val="none"/>
        <c:tickLblPos val="nextTo"/>
        <c:txPr>
          <a:bodyPr rot="-5400000" vert="horz"/>
          <a:lstStyle/>
          <a:p>
            <a:pPr>
              <a:defRPr/>
            </a:pPr>
            <a:endParaRPr lang="tr-TR"/>
          </a:p>
        </c:txPr>
        <c:crossAx val="86452480"/>
        <c:crosses val="autoZero"/>
        <c:auto val="1"/>
        <c:lblOffset val="100"/>
        <c:baseTimeUnit val="months"/>
        <c:majorUnit val="6"/>
        <c:majorTimeUnit val="months"/>
      </c:dateAx>
      <c:valAx>
        <c:axId val="86452480"/>
        <c:scaling>
          <c:orientation val="minMax"/>
          <c:max val="104"/>
          <c:min val="97"/>
        </c:scaling>
        <c:delete val="0"/>
        <c:axPos val="l"/>
        <c:numFmt formatCode="#,##0" sourceLinked="0"/>
        <c:majorTickMark val="out"/>
        <c:minorTickMark val="none"/>
        <c:tickLblPos val="nextTo"/>
        <c:crossAx val="86450944"/>
        <c:crosses val="autoZero"/>
        <c:crossBetween val="between"/>
        <c:majorUnit val="1"/>
      </c:valAx>
      <c:spPr>
        <a:noFill/>
        <a:ln>
          <a:noFill/>
        </a:ln>
      </c:spPr>
    </c:plotArea>
    <c:legend>
      <c:legendPos val="r"/>
      <c:layout>
        <c:manualLayout>
          <c:xMode val="edge"/>
          <c:yMode val="edge"/>
          <c:x val="6.6736634562857569E-2"/>
          <c:y val="0.87609322809324142"/>
          <c:w val="0.80557977057575836"/>
          <c:h val="0.11782544772937247"/>
        </c:manualLayout>
      </c:layout>
      <c:overlay val="0"/>
    </c:legend>
    <c:plotVisOnly val="1"/>
    <c:dispBlanksAs val="gap"/>
    <c:showDLblsOverMax val="0"/>
  </c:chart>
  <c:spPr>
    <a:noFill/>
    <a:ln>
      <a:noFill/>
    </a:ln>
  </c:spPr>
  <c:txPr>
    <a:bodyPr/>
    <a:lstStyle/>
    <a:p>
      <a:pPr>
        <a:defRPr sz="1000">
          <a:latin typeface="Arial" pitchFamily="34" charset="0"/>
          <a:cs typeface="Arial" pitchFamily="34" charset="0"/>
        </a:defRPr>
      </a:pPr>
      <a:endParaRPr lang="tr-TR"/>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6661" tIns="48331" rIns="96661" bIns="48331" rtlCol="0"/>
          <a:lstStyle>
            <a:lvl1pPr algn="l">
              <a:defRPr sz="1300"/>
            </a:lvl1pPr>
          </a:lstStyle>
          <a:p>
            <a:endParaRPr lang="tr-TR"/>
          </a:p>
        </p:txBody>
      </p:sp>
      <p:sp>
        <p:nvSpPr>
          <p:cNvPr id="3" name="Date Placeholder 2"/>
          <p:cNvSpPr>
            <a:spLocks noGrp="1"/>
          </p:cNvSpPr>
          <p:nvPr>
            <p:ph type="dt" sz="quarter" idx="1"/>
          </p:nvPr>
        </p:nvSpPr>
        <p:spPr>
          <a:xfrm>
            <a:off x="3850443" y="0"/>
            <a:ext cx="2945659" cy="496332"/>
          </a:xfrm>
          <a:prstGeom prst="rect">
            <a:avLst/>
          </a:prstGeom>
        </p:spPr>
        <p:txBody>
          <a:bodyPr vert="horz" lIns="96661" tIns="48331" rIns="96661" bIns="48331" rtlCol="0"/>
          <a:lstStyle>
            <a:lvl1pPr algn="r">
              <a:defRPr sz="1300"/>
            </a:lvl1pPr>
          </a:lstStyle>
          <a:p>
            <a:fld id="{4E1651F3-4AC5-4E87-8091-DAF47D3989C2}" type="datetimeFigureOut">
              <a:rPr lang="tr-TR" smtClean="0"/>
              <a:pPr/>
              <a:t>30.04.2014</a:t>
            </a:fld>
            <a:endParaRPr lang="tr-TR"/>
          </a:p>
        </p:txBody>
      </p:sp>
      <p:sp>
        <p:nvSpPr>
          <p:cNvPr id="4" name="Footer Placeholder 3"/>
          <p:cNvSpPr>
            <a:spLocks noGrp="1"/>
          </p:cNvSpPr>
          <p:nvPr>
            <p:ph type="ftr" sz="quarter" idx="2"/>
          </p:nvPr>
        </p:nvSpPr>
        <p:spPr>
          <a:xfrm>
            <a:off x="0" y="9428584"/>
            <a:ext cx="2945659" cy="496332"/>
          </a:xfrm>
          <a:prstGeom prst="rect">
            <a:avLst/>
          </a:prstGeom>
        </p:spPr>
        <p:txBody>
          <a:bodyPr vert="horz" lIns="96661" tIns="48331" rIns="96661" bIns="48331" rtlCol="0" anchor="b"/>
          <a:lstStyle>
            <a:lvl1pPr algn="l">
              <a:defRPr sz="1300"/>
            </a:lvl1pPr>
          </a:lstStyle>
          <a:p>
            <a:endParaRPr lang="tr-TR"/>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6661" tIns="48331" rIns="96661" bIns="48331" rtlCol="0" anchor="b"/>
          <a:lstStyle>
            <a:lvl1pPr algn="r">
              <a:defRPr sz="1300"/>
            </a:lvl1pPr>
          </a:lstStyle>
          <a:p>
            <a:fld id="{872FE91C-0FE3-4B4A-8986-59E394599ED9}" type="slidenum">
              <a:rPr lang="tr-TR" smtClean="0"/>
              <a:pPr/>
              <a:t>‹#›</a:t>
            </a:fld>
            <a:endParaRPr lang="tr-TR"/>
          </a:p>
        </p:txBody>
      </p:sp>
    </p:spTree>
    <p:extLst>
      <p:ext uri="{BB962C8B-B14F-4D97-AF65-F5344CB8AC3E}">
        <p14:creationId xmlns:p14="http://schemas.microsoft.com/office/powerpoint/2010/main" val="25280126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6661" tIns="48331" rIns="96661" bIns="48331" rtlCol="0"/>
          <a:lstStyle>
            <a:lvl1pPr algn="l">
              <a:defRPr sz="1300"/>
            </a:lvl1pPr>
          </a:lstStyle>
          <a:p>
            <a:endParaRPr lang="tr-TR"/>
          </a:p>
        </p:txBody>
      </p:sp>
      <p:sp>
        <p:nvSpPr>
          <p:cNvPr id="3" name="Date Placeholder 2"/>
          <p:cNvSpPr>
            <a:spLocks noGrp="1"/>
          </p:cNvSpPr>
          <p:nvPr>
            <p:ph type="dt" idx="1"/>
          </p:nvPr>
        </p:nvSpPr>
        <p:spPr>
          <a:xfrm>
            <a:off x="3850443" y="0"/>
            <a:ext cx="2945659" cy="496332"/>
          </a:xfrm>
          <a:prstGeom prst="rect">
            <a:avLst/>
          </a:prstGeom>
        </p:spPr>
        <p:txBody>
          <a:bodyPr vert="horz" lIns="96661" tIns="48331" rIns="96661" bIns="48331" rtlCol="0"/>
          <a:lstStyle>
            <a:lvl1pPr algn="r">
              <a:defRPr sz="1300"/>
            </a:lvl1pPr>
          </a:lstStyle>
          <a:p>
            <a:fld id="{E8D0763B-FC58-425F-98F9-457A916B6C72}" type="datetimeFigureOut">
              <a:rPr lang="tr-TR" smtClean="0"/>
              <a:pPr/>
              <a:t>30.04.2014</a:t>
            </a:fld>
            <a:endParaRPr lang="tr-T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6661" tIns="48331" rIns="96661" bIns="48331" rtlCol="0" anchor="ctr"/>
          <a:lstStyle/>
          <a:p>
            <a:endParaRPr lang="tr-TR"/>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9428584"/>
            <a:ext cx="2945659" cy="496332"/>
          </a:xfrm>
          <a:prstGeom prst="rect">
            <a:avLst/>
          </a:prstGeom>
        </p:spPr>
        <p:txBody>
          <a:bodyPr vert="horz" lIns="96661" tIns="48331" rIns="96661" bIns="48331" rtlCol="0" anchor="b"/>
          <a:lstStyle>
            <a:lvl1pPr algn="l">
              <a:defRPr sz="1300"/>
            </a:lvl1pPr>
          </a:lstStyle>
          <a:p>
            <a:endParaRPr lang="tr-TR"/>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6661" tIns="48331" rIns="96661" bIns="48331" rtlCol="0" anchor="b"/>
          <a:lstStyle>
            <a:lvl1pPr algn="r">
              <a:defRPr sz="1300"/>
            </a:lvl1pPr>
          </a:lstStyle>
          <a:p>
            <a:fld id="{DC519D8D-468B-4C65-83CE-27AB26224846}" type="slidenum">
              <a:rPr lang="tr-TR" smtClean="0"/>
              <a:pPr/>
              <a:t>‹#›</a:t>
            </a:fld>
            <a:endParaRPr lang="tr-TR"/>
          </a:p>
        </p:txBody>
      </p:sp>
    </p:spTree>
    <p:extLst>
      <p:ext uri="{BB962C8B-B14F-4D97-AF65-F5344CB8AC3E}">
        <p14:creationId xmlns:p14="http://schemas.microsoft.com/office/powerpoint/2010/main" val="23202763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Öncü </a:t>
            </a:r>
            <a:r>
              <a:rPr lang="tr-TR" baseline="0" dirty="0" smtClean="0"/>
              <a:t>göstergeye ilişkin yazın oldukça zengin. Basitten zora çok geniş bir yelpazede değişik yöntemler </a:t>
            </a:r>
            <a:r>
              <a:rPr lang="tr-TR" baseline="0" dirty="0" err="1" smtClean="0"/>
              <a:t>kullanılıyor..Bunlardan</a:t>
            </a:r>
            <a:r>
              <a:rPr lang="tr-TR" baseline="0" dirty="0" smtClean="0"/>
              <a:t> bahsedeceğim. Biz bu çalışmaya çok iddialı başlamadık. Kurumsal ihtiyaçtan doğan bir çalışma. Farklı yöntemleri deneyip en uygun olanı arama gibi bir amacımız olmadı. İlke olarak yazına aykırı bir şey yapmaksızın mevcut yöntemler içinden en pratik rahat uygulanabilir olanları seçtik.  Çünkü amacımız Araştırma bölümünde mevcut görünümü ve kısa vadeli gelecekte bir yıl, bir çeyrek gibi işsizliğin seyriyle ilgili fikir sahibi olmak. Mevcut durumu değerlendirmek ve önümüzdeki dönemi öngörmek adına eş zamanlı ve öncü göstergeler belirlemek</a:t>
            </a:r>
          </a:p>
          <a:p>
            <a:endParaRPr lang="tr-TR" baseline="0" dirty="0" smtClean="0"/>
          </a:p>
          <a:p>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Neden tarım dışı işsizlik oranı ? Türkiye’de işsizlik oranının seyrini büyük ölçüde tarım dışı sektör belirliyor. Tarım sektöründe hem işsizlik seviye olarak düşük hem de tarım istihdamı ve işgücü bir arada hareket ettiği için işsizlik oranı çok değişmiyor. </a:t>
            </a:r>
          </a:p>
          <a:p>
            <a:endParaRPr lang="tr-TR"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a:t>
            </a:fld>
            <a:endParaRPr lang="tr-TR"/>
          </a:p>
        </p:txBody>
      </p:sp>
    </p:spTree>
    <p:extLst>
      <p:ext uri="{BB962C8B-B14F-4D97-AF65-F5344CB8AC3E}">
        <p14:creationId xmlns:p14="http://schemas.microsoft.com/office/powerpoint/2010/main" val="2746901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Öncü gösterge oluşturma çerçevesini</a:t>
            </a:r>
            <a:r>
              <a:rPr lang="tr-TR" baseline="0" dirty="0" smtClean="0"/>
              <a:t> bu şekilde açıkladıktan sonra bizim uygulamamıza geçmek istiyorum. Farklı nitelikte 72 tane seri aldık. Bunları 5 </a:t>
            </a:r>
            <a:r>
              <a:rPr lang="tr-TR" baseline="0" dirty="0" err="1" smtClean="0"/>
              <a:t>kategıri</a:t>
            </a:r>
            <a:r>
              <a:rPr lang="tr-TR" baseline="0" dirty="0" smtClean="0"/>
              <a:t> altında toplamak mümkün. İktisadi faaliyeti yansıtan </a:t>
            </a:r>
            <a:r>
              <a:rPr lang="tr-TR" baseline="0" dirty="0" err="1" smtClean="0"/>
              <a:t>göstergeler.iktisadi</a:t>
            </a:r>
            <a:r>
              <a:rPr lang="tr-TR" baseline="0" dirty="0" smtClean="0"/>
              <a:t> faaliyete ilişkin göstergeler , anket sonuçları, işgücü piyasası ile ilgili göstergeler , kredi gelişmeleri. </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10</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Serileri</a:t>
            </a:r>
            <a:r>
              <a:rPr lang="tr-TR" baseline="0" dirty="0" smtClean="0"/>
              <a:t> hiç nominal değer olarak kullanmadık. Nominal olanları bir şekilde reel olarak ifade ettik. KDV’yi </a:t>
            </a:r>
            <a:r>
              <a:rPr lang="tr-TR" baseline="0" dirty="0" err="1" smtClean="0"/>
              <a:t>GSYİH’ye</a:t>
            </a:r>
            <a:r>
              <a:rPr lang="tr-TR" baseline="0" dirty="0" smtClean="0"/>
              <a:t> oranla aldık. </a:t>
            </a:r>
          </a:p>
          <a:p>
            <a:r>
              <a:rPr lang="tr-TR" baseline="0" dirty="0" smtClean="0"/>
              <a:t>Tüketici eğilim anketi altında eskiden 6 aylık istihdam beklentisi yayımlanıyordu. Bu seriyi analiz kapsamına almıştık ama son güncellemelerden sonra bu seriyi anket kapsamından çıkardılar. Arık işsiz beklentiniz ne diye soruyorlar ? O da sınırlı sayıda veri var. </a:t>
            </a:r>
          </a:p>
          <a:p>
            <a:r>
              <a:rPr lang="tr-TR" baseline="0" dirty="0" err="1" smtClean="0"/>
              <a:t>İYAnın</a:t>
            </a:r>
            <a:r>
              <a:rPr lang="tr-TR" baseline="0" dirty="0" smtClean="0"/>
              <a:t> alt sektörlerine de bakıyoruz. (yatırım </a:t>
            </a:r>
            <a:r>
              <a:rPr lang="tr-TR" baseline="0" dirty="0" err="1" smtClean="0"/>
              <a:t>mallarıi</a:t>
            </a:r>
            <a:r>
              <a:rPr lang="tr-TR" baseline="0" dirty="0" smtClean="0"/>
              <a:t> tüketim malları , ara malı üretimi alt endekslerine de bakıyoruz. Öne çıkan bir sektör var mı diye görmek adına ama GC sonuçlarına bakınca belirli bir farklılık yok. Hep sipariş, istihdam ve üretim göstergeleri genelde anlamlı çıkıyor. </a:t>
            </a:r>
          </a:p>
          <a:p>
            <a:r>
              <a:rPr lang="tr-TR" baseline="0" dirty="0" smtClean="0"/>
              <a:t>Kredileri hem seviye bölü yıllık GSYİH hem de çeyreklik değişim bölü </a:t>
            </a:r>
            <a:r>
              <a:rPr lang="tr-TR" baseline="0" dirty="0" err="1" smtClean="0"/>
              <a:t>çeyrekklik</a:t>
            </a:r>
            <a:r>
              <a:rPr lang="tr-TR" baseline="0" dirty="0" smtClean="0"/>
              <a:t> katma değer olarak alıyoruz. </a:t>
            </a:r>
          </a:p>
          <a:p>
            <a:endParaRPr lang="tr-TR" baseline="0" dirty="0" smtClean="0"/>
          </a:p>
          <a:p>
            <a:endParaRPr lang="tr-TR" baseline="0" dirty="0" smtClean="0"/>
          </a:p>
          <a:p>
            <a:r>
              <a:rPr lang="tr-TR" baseline="0" dirty="0" smtClean="0"/>
              <a:t> </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11</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12</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Serilerin hepsi 2005 m1’den başlamıyor. Örneğin sanayi üretimi gibi bazı serilerin 2000 öncesine</a:t>
            </a:r>
            <a:r>
              <a:rPr lang="tr-TR" baseline="0" dirty="0" smtClean="0"/>
              <a:t> giden değerleri mevcut. Filtreleme işlemini yaparken bunu dikkate alıyoruz. Ama analiz 2005 sonrasını kapsıyor. </a:t>
            </a:r>
          </a:p>
          <a:p>
            <a:endParaRPr lang="tr-TR" baseline="0" dirty="0" smtClean="0"/>
          </a:p>
          <a:p>
            <a:r>
              <a:rPr lang="tr-TR" sz="1200" b="0" i="0" u="none" strike="noStrike" kern="1200" baseline="0" dirty="0" err="1" smtClean="0">
                <a:solidFill>
                  <a:schemeClr val="tx1"/>
                </a:solidFill>
                <a:latin typeface="+mn-lt"/>
                <a:ea typeface="+mn-ea"/>
                <a:cs typeface="+mn-cs"/>
              </a:rPr>
              <a:t>By</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definition</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the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irregular</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component includes random fluctuations which</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cannot be attributed to the other components</a:t>
            </a:r>
            <a:r>
              <a:rPr lang="tr-TR" sz="1200" b="0" i="0" u="none" strike="noStrike" kern="1200" baseline="0" dirty="0" smtClean="0">
                <a:solidFill>
                  <a:schemeClr val="tx1"/>
                </a:solidFill>
                <a:latin typeface="+mn-lt"/>
                <a:ea typeface="+mn-ea"/>
                <a:cs typeface="+mn-cs"/>
              </a:rPr>
              <a:t> . </a:t>
            </a:r>
            <a:r>
              <a:rPr lang="en-US" sz="1200" b="0" i="0" u="none" strike="noStrike" kern="1200" baseline="0" dirty="0" smtClean="0">
                <a:solidFill>
                  <a:schemeClr val="tx1"/>
                </a:solidFill>
                <a:latin typeface="+mn-lt"/>
                <a:ea typeface="+mn-ea"/>
                <a:cs typeface="+mn-cs"/>
              </a:rPr>
              <a:t>The decomposition performed by SEATS in</a:t>
            </a:r>
            <a:r>
              <a:rPr lang="tr-TR"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Demetra</a:t>
            </a:r>
            <a:r>
              <a:rPr lang="en-US" sz="1200" b="0" i="0" u="none" strike="noStrike" kern="1200" baseline="0" dirty="0" smtClean="0">
                <a:solidFill>
                  <a:schemeClr val="tx1"/>
                </a:solidFill>
                <a:latin typeface="+mn-lt"/>
                <a:ea typeface="+mn-ea"/>
                <a:cs typeface="+mn-cs"/>
              </a:rPr>
              <a:t>+ assumes that all components in a time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series, i.e. the seasonal, trend‐cycle and irregular,</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are independent of each other.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İrregular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component</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includes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noise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some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outliers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transitory</a:t>
            </a:r>
            <a:r>
              <a:rPr lang="tr-TR" sz="1200" b="0" i="0" u="none" strike="noStrike" kern="1200" baseline="0" dirty="0" smtClean="0">
                <a:solidFill>
                  <a:schemeClr val="tx1"/>
                </a:solidFill>
                <a:latin typeface="+mn-lt"/>
                <a:ea typeface="+mn-ea"/>
                <a:cs typeface="+mn-cs"/>
              </a:rPr>
              <a:t>) . </a:t>
            </a:r>
            <a:r>
              <a:rPr lang="en-US" sz="1200" b="0" i="0" u="none" strike="noStrike" kern="1200" baseline="0" dirty="0" smtClean="0">
                <a:solidFill>
                  <a:schemeClr val="tx1"/>
                </a:solidFill>
                <a:latin typeface="+mn-lt"/>
                <a:ea typeface="+mn-ea"/>
                <a:cs typeface="+mn-cs"/>
              </a:rPr>
              <a:t>Irregular component captures the remaining </a:t>
            </a:r>
            <a:r>
              <a:rPr lang="en-US" sz="1200" b="0" i="0" u="none" strike="noStrike" kern="1200" baseline="0" dirty="0" err="1" smtClean="0">
                <a:solidFill>
                  <a:schemeClr val="tx1"/>
                </a:solidFill>
                <a:latin typeface="+mn-lt"/>
                <a:ea typeface="+mn-ea"/>
                <a:cs typeface="+mn-cs"/>
              </a:rPr>
              <a:t>shortterm</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fluctuations in the series which are neither</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systematic nor predictable. It is assumed to include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only white noise.</a:t>
            </a:r>
            <a:endParaRPr lang="tr-TR" sz="1200" b="0" i="0" u="none" strike="noStrike" kern="1200" baseline="0" dirty="0" smtClean="0">
              <a:solidFill>
                <a:schemeClr val="tx1"/>
              </a:solidFill>
              <a:latin typeface="+mn-lt"/>
              <a:ea typeface="+mn-ea"/>
              <a:cs typeface="+mn-cs"/>
            </a:endParaRPr>
          </a:p>
          <a:p>
            <a:endParaRPr lang="tr-TR" sz="1200" b="0" i="0" u="none" strike="noStrike" kern="1200" baseline="0" dirty="0" smtClean="0">
              <a:solidFill>
                <a:schemeClr val="tx1"/>
              </a:solidFill>
              <a:latin typeface="+mn-lt"/>
              <a:ea typeface="+mn-ea"/>
              <a:cs typeface="+mn-cs"/>
            </a:endParaRPr>
          </a:p>
          <a:p>
            <a:r>
              <a:rPr lang="tr-TR" baseline="0" dirty="0" smtClean="0"/>
              <a:t>Biz de, genel olarak gelişmekte olan ülkelerde iş çevrimlerinin süresi daha kısa olduğu için Alp ve diğerleri çalışmasından </a:t>
            </a:r>
            <a:r>
              <a:rPr lang="tr-TR" baseline="0" dirty="0" err="1" smtClean="0"/>
              <a:t>Türkiy’ye</a:t>
            </a:r>
            <a:r>
              <a:rPr lang="tr-TR" baseline="0" dirty="0" smtClean="0"/>
              <a:t>  uygun bir </a:t>
            </a:r>
            <a:r>
              <a:rPr lang="tr-TR" baseline="0" dirty="0" err="1" smtClean="0"/>
              <a:t>lambda</a:t>
            </a:r>
            <a:r>
              <a:rPr lang="tr-TR" baseline="0" dirty="0" smtClean="0"/>
              <a:t> kullanıyoruz. Bu </a:t>
            </a:r>
            <a:r>
              <a:rPr lang="tr-TR" baseline="0" dirty="0" err="1" smtClean="0"/>
              <a:t>çalılmaya</a:t>
            </a:r>
            <a:r>
              <a:rPr lang="tr-TR" baseline="0" dirty="0" smtClean="0"/>
              <a:t> göre Türkiye’de </a:t>
            </a:r>
            <a:r>
              <a:rPr lang="tr-TR" baseline="0" dirty="0" err="1" smtClean="0"/>
              <a:t>ort.ç</a:t>
            </a:r>
            <a:r>
              <a:rPr lang="tr-TR" baseline="0" dirty="0" smtClean="0"/>
              <a:t> iş çevrimi uzunluğu 4,5 yıl. </a:t>
            </a:r>
          </a:p>
          <a:p>
            <a:r>
              <a:rPr lang="tr-TR" baseline="0" dirty="0" smtClean="0"/>
              <a:t>Serileri mevsimsellikten arındırıyoruz. Aykırı gözlem ve düzensiz gürültüyü ayıklıyoruz. ( </a:t>
            </a:r>
            <a:r>
              <a:rPr lang="tr-TR" baseline="0" dirty="0" err="1" smtClean="0"/>
              <a:t>Demetra+taki</a:t>
            </a:r>
            <a:r>
              <a:rPr lang="tr-TR" baseline="0" dirty="0" smtClean="0"/>
              <a:t> </a:t>
            </a:r>
            <a:r>
              <a:rPr lang="tr-TR" baseline="0" dirty="0" err="1" smtClean="0"/>
              <a:t>irregular</a:t>
            </a:r>
            <a:r>
              <a:rPr lang="tr-TR" baseline="0" dirty="0" smtClean="0"/>
              <a:t> </a:t>
            </a:r>
            <a:r>
              <a:rPr lang="tr-TR" baseline="0" dirty="0" err="1" smtClean="0"/>
              <a:t>noise</a:t>
            </a:r>
            <a:r>
              <a:rPr lang="tr-TR" baseline="0" dirty="0" smtClean="0"/>
              <a:t> tanımına bak?) </a:t>
            </a:r>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13</a:t>
            </a:fld>
            <a:endParaRPr lang="tr-TR"/>
          </a:p>
        </p:txBody>
      </p:sp>
    </p:spTree>
    <p:extLst>
      <p:ext uri="{BB962C8B-B14F-4D97-AF65-F5344CB8AC3E}">
        <p14:creationId xmlns:p14="http://schemas.microsoft.com/office/powerpoint/2010/main" val="2092971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İlk analiz</a:t>
            </a:r>
            <a:r>
              <a:rPr lang="tr-TR" baseline="0" dirty="0" smtClean="0"/>
              <a:t> </a:t>
            </a:r>
            <a:r>
              <a:rPr lang="tr-TR" baseline="0" dirty="0" err="1" smtClean="0"/>
              <a:t>granger</a:t>
            </a:r>
            <a:r>
              <a:rPr lang="tr-TR" baseline="0" dirty="0" smtClean="0"/>
              <a:t> nedensellik testi. Çok biline bir kavram çok açıklamaya gerek yok belki ama aday serinin gecikmeli değerleri işsizlik oranının gecikmeli değerlerinin ötesinde ekstra bir bilgi sağlıyor mu diye bakıyoruz.  İki yönlü de bakıyoruz. </a:t>
            </a:r>
          </a:p>
          <a:p>
            <a:endParaRPr lang="tr-TR" baseline="0" dirty="0" smtClean="0"/>
          </a:p>
          <a:p>
            <a:r>
              <a:rPr lang="tr-TR" baseline="0" dirty="0" smtClean="0"/>
              <a:t>Gecikmeli değerlerin nasıl belirleneceği. </a:t>
            </a:r>
            <a:r>
              <a:rPr lang="tr-TR" baseline="0" dirty="0" err="1" smtClean="0"/>
              <a:t>Textbook</a:t>
            </a:r>
            <a:r>
              <a:rPr lang="tr-TR" baseline="0" dirty="0" smtClean="0"/>
              <a:t> yaklaşımı değişkenleri VAR istemi </a:t>
            </a:r>
            <a:r>
              <a:rPr lang="tr-TR" baseline="0" dirty="0" err="1" smtClean="0"/>
              <a:t>çinde</a:t>
            </a:r>
            <a:r>
              <a:rPr lang="tr-TR" baseline="0" dirty="0" smtClean="0"/>
              <a:t> modelleyip, aday serinin gecikmeli değerlerini kullanmak ama bizim gözlem sayısı az </a:t>
            </a:r>
            <a:r>
              <a:rPr lang="tr-TR" baseline="0" dirty="0" err="1" smtClean="0"/>
              <a:t>oldupundan</a:t>
            </a:r>
            <a:r>
              <a:rPr lang="tr-TR" baseline="0" dirty="0" smtClean="0"/>
              <a:t> tek denklemi tercih ettik. </a:t>
            </a:r>
            <a:r>
              <a:rPr lang="tr-TR" baseline="0" dirty="0" err="1" smtClean="0"/>
              <a:t>Hsiao’nun</a:t>
            </a:r>
            <a:r>
              <a:rPr lang="tr-TR" baseline="0" dirty="0" smtClean="0"/>
              <a:t> yaklaşımı tek denklemi tercih ettik. Tahmin edilen parametre sayısı eklendikçe artıyor </a:t>
            </a:r>
            <a:r>
              <a:rPr lang="tr-TR" baseline="0" dirty="0" err="1" smtClean="0"/>
              <a:t>degrees</a:t>
            </a:r>
            <a:r>
              <a:rPr lang="tr-TR" baseline="0" dirty="0" smtClean="0"/>
              <a:t> of </a:t>
            </a:r>
            <a:r>
              <a:rPr lang="tr-TR" baseline="0" dirty="0" err="1" smtClean="0"/>
              <a:t>freedom</a:t>
            </a:r>
            <a:r>
              <a:rPr lang="tr-TR" baseline="0" dirty="0" smtClean="0"/>
              <a:t> ‘u azaltıyor. (kullanılan bağımsız bilgiyi azaltıyor) </a:t>
            </a:r>
            <a:r>
              <a:rPr lang="tr-TR" baseline="0" dirty="0" err="1" smtClean="0"/>
              <a:t>Hsia</a:t>
            </a:r>
            <a:r>
              <a:rPr lang="tr-TR" baseline="0" dirty="0" smtClean="0"/>
              <a:t> yaklaşımında önce işsizliğin kaç gecikmeli  değerinin olacağını belirliyoruz.  Daha sonra </a:t>
            </a:r>
            <a:r>
              <a:rPr lang="tr-TR" baseline="0" dirty="0" err="1" smtClean="0"/>
              <a:t>myi</a:t>
            </a:r>
            <a:r>
              <a:rPr lang="tr-TR" baseline="0" dirty="0" smtClean="0"/>
              <a:t> sabit alıp aday değişkenin gecikmeli değer sayısını belirliyoruz. Kullandığımız ölçüt SIC. SIC </a:t>
            </a:r>
            <a:r>
              <a:rPr lang="tr-TR" baseline="0" dirty="0" err="1" smtClean="0"/>
              <a:t>yi</a:t>
            </a:r>
            <a:r>
              <a:rPr lang="tr-TR" baseline="0" dirty="0" smtClean="0"/>
              <a:t> tercih ediyoruz çünkü </a:t>
            </a:r>
            <a:r>
              <a:rPr lang="tr-TR" baseline="0" dirty="0" err="1" smtClean="0"/>
              <a:t>Hurvich</a:t>
            </a:r>
            <a:r>
              <a:rPr lang="tr-TR" baseline="0" dirty="0" smtClean="0"/>
              <a:t> &amp;  </a:t>
            </a:r>
            <a:r>
              <a:rPr lang="tr-TR" baseline="0" dirty="0" err="1" smtClean="0"/>
              <a:t>Tsai</a:t>
            </a:r>
            <a:r>
              <a:rPr lang="tr-TR" baseline="0" dirty="0" smtClean="0"/>
              <a:t>  (1996) çalışması eğer artık değerlerde </a:t>
            </a:r>
            <a:r>
              <a:rPr lang="tr-TR" baseline="0" dirty="0" err="1" smtClean="0"/>
              <a:t>otokorelasyıon</a:t>
            </a:r>
            <a:r>
              <a:rPr lang="tr-TR" baseline="0" dirty="0" smtClean="0"/>
              <a:t> varsa </a:t>
            </a:r>
            <a:r>
              <a:rPr lang="tr-TR" baseline="0" dirty="0" err="1" smtClean="0"/>
              <a:t>SIC’nin</a:t>
            </a:r>
            <a:r>
              <a:rPr lang="tr-TR" baseline="0" dirty="0" smtClean="0"/>
              <a:t> </a:t>
            </a:r>
            <a:r>
              <a:rPr lang="tr-TR" baseline="0" dirty="0" err="1" smtClean="0"/>
              <a:t>AI^C’e</a:t>
            </a:r>
            <a:r>
              <a:rPr lang="tr-TR" baseline="0" dirty="0" smtClean="0"/>
              <a:t> göre daha iyi sonuç verdiğini belirtiyor. </a:t>
            </a:r>
          </a:p>
          <a:p>
            <a:endParaRPr lang="tr-TR" baseline="0" dirty="0" smtClean="0"/>
          </a:p>
          <a:p>
            <a:r>
              <a:rPr lang="tr-TR" baseline="0" dirty="0" err="1" smtClean="0"/>
              <a:t>Granger</a:t>
            </a:r>
            <a:r>
              <a:rPr lang="tr-TR" baseline="0" dirty="0" smtClean="0"/>
              <a:t> nedenselliği ölçmek için de iki kriter kullanıyoruz. Ve serinin iki kriteri de geçmesini şartını arıyoruz. Bunlardan bir tanesi </a:t>
            </a:r>
            <a:r>
              <a:rPr lang="tr-TR" baseline="0" dirty="0" err="1" smtClean="0"/>
              <a:t>Wald</a:t>
            </a:r>
            <a:r>
              <a:rPr lang="tr-TR" baseline="0" dirty="0" smtClean="0"/>
              <a:t> test . Aday değişkenin gecikmeli değerlerinin toplu anlamlılığına bakıyoruz. </a:t>
            </a:r>
            <a:r>
              <a:rPr lang="tr-TR" baseline="0" dirty="0" err="1" smtClean="0"/>
              <a:t>Wald</a:t>
            </a:r>
            <a:r>
              <a:rPr lang="tr-TR" baseline="0" dirty="0" smtClean="0"/>
              <a:t> test artık değerdeki </a:t>
            </a:r>
            <a:r>
              <a:rPr lang="tr-TR" baseline="0" dirty="0" err="1" smtClean="0"/>
              <a:t>otokorelasyonu</a:t>
            </a:r>
            <a:r>
              <a:rPr lang="tr-TR" baseline="0" dirty="0" smtClean="0"/>
              <a:t> dikkate alan bir test istatistiği olduğu </a:t>
            </a:r>
            <a:r>
              <a:rPr lang="tr-TR" baseline="0" dirty="0" err="1" smtClean="0"/>
              <a:t>içi,n</a:t>
            </a:r>
            <a:r>
              <a:rPr lang="tr-TR" baseline="0" dirty="0" smtClean="0"/>
              <a:t> </a:t>
            </a:r>
            <a:r>
              <a:rPr lang="tr-TR" baseline="0" dirty="0" err="1" smtClean="0"/>
              <a:t>Ftest</a:t>
            </a:r>
            <a:r>
              <a:rPr lang="tr-TR" baseline="0" dirty="0" smtClean="0"/>
              <a:t> yerine tercih ediyoruz. Artık değerdeki </a:t>
            </a:r>
            <a:r>
              <a:rPr lang="tr-TR" baseline="0" dirty="0" err="1" smtClean="0"/>
              <a:t>otokoreslasyon</a:t>
            </a:r>
            <a:r>
              <a:rPr lang="tr-TR" baseline="0" dirty="0" smtClean="0"/>
              <a:t> vurgusunu çok yapıyoruz. Bunun nedeni de şu. İşsizlik ayılık olarak yayımlanıyor ancak, herhangi bir ayın verileri oluşturulurken o ay orta nokta olmak üzere üç ayın örneklemi kullanılıyor. </a:t>
            </a:r>
            <a:r>
              <a:rPr lang="tr-TR" baseline="0" dirty="0" err="1" smtClean="0"/>
              <a:t>Dolayısıyula</a:t>
            </a:r>
            <a:r>
              <a:rPr lang="tr-TR" baseline="0" dirty="0" smtClean="0"/>
              <a:t> örtüşen veriler var. O yüzden artık değerlerde </a:t>
            </a:r>
            <a:r>
              <a:rPr lang="tr-TR" baseline="0" dirty="0" err="1" smtClean="0"/>
              <a:t>otokorelasyon</a:t>
            </a:r>
            <a:r>
              <a:rPr lang="tr-TR" baseline="0" dirty="0" smtClean="0"/>
              <a:t> olası bir durum. Nitekim gözlemliyoruz. </a:t>
            </a:r>
          </a:p>
          <a:p>
            <a:endParaRPr lang="tr-TR" baseline="0" dirty="0" smtClean="0"/>
          </a:p>
          <a:p>
            <a:r>
              <a:rPr lang="tr-TR" baseline="0" dirty="0" smtClean="0"/>
              <a:t>Diğer ölçüt yine </a:t>
            </a:r>
            <a:r>
              <a:rPr lang="tr-TR" baseline="0" dirty="0" err="1" smtClean="0"/>
              <a:t>Hsiao</a:t>
            </a:r>
            <a:r>
              <a:rPr lang="tr-TR" baseline="0" dirty="0" smtClean="0"/>
              <a:t> çalışmasından. Sadece işsizliğin gecikmeli değerlerin olduğu denklem ile aday serinin gecikmeli değerlerinin de olduğu </a:t>
            </a:r>
            <a:r>
              <a:rPr lang="tr-TR" baseline="0" dirty="0" err="1" smtClean="0"/>
              <a:t>dnklemi</a:t>
            </a:r>
            <a:r>
              <a:rPr lang="tr-TR" baseline="0" dirty="0" smtClean="0"/>
              <a:t> karşılaştırıyor. Eğer ikincisi birincisinden küçükse aday seri işsizliğe neden oluyor sonucuna ulaşıyor.   </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14</a:t>
            </a:fld>
            <a:endParaRPr lang="tr-TR"/>
          </a:p>
        </p:txBody>
      </p:sp>
    </p:spTree>
    <p:extLst>
      <p:ext uri="{BB962C8B-B14F-4D97-AF65-F5344CB8AC3E}">
        <p14:creationId xmlns:p14="http://schemas.microsoft.com/office/powerpoint/2010/main" val="134559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Bağıntı analizinde, her bir aday</a:t>
            </a:r>
            <a:r>
              <a:rPr lang="tr-TR" baseline="0" dirty="0" smtClean="0"/>
              <a:t> seri ile hedef değişken arasındaki  çapraz bağıntı fonksiyonunu hesaplıyoruz. Bunu yaparken aday serinin 12 aya kadar olan ileri ve gecikmeli değerini aynı zamanda eş zamanlı değerlerini alıyoruz. OECD’nin kullandığı bir yöntem. Bu analizde en güçlü bağıntı değerinin konumu o serinin işsizlik oranına göre öncü bir seri mi , yada işsizlik oranını takip eden bir seri mi olduğunu belirliyor. Biz burada değişkeni seçerken hesaplanan bağıntı değerinin %1 de anlamlı olmasını ve seriyi </a:t>
            </a:r>
            <a:r>
              <a:rPr lang="tr-TR" baseline="0" dirty="0" err="1" smtClean="0"/>
              <a:t>öncülemesini</a:t>
            </a:r>
            <a:r>
              <a:rPr lang="tr-TR" baseline="0" dirty="0" smtClean="0"/>
              <a:t> şart koşuyoruz. En güçlü bağıntı değerinin anlamlı olması için aynı zamanda takip eden yüksek bağıntı değerlerinin de komşuluğunda olma prensibinin sağlanıp sağlanmadığını da kontrol ediyoruz.  T dağılımına </a:t>
            </a:r>
            <a:r>
              <a:rPr lang="tr-TR" baseline="0" dirty="0" err="1" smtClean="0"/>
              <a:t>dahip</a:t>
            </a:r>
            <a:r>
              <a:rPr lang="tr-TR" baseline="0" dirty="0" smtClean="0"/>
              <a:t> bir </a:t>
            </a:r>
            <a:r>
              <a:rPr lang="tr-TR" baseline="0" dirty="0" err="1" smtClean="0"/>
              <a:t>istatsitik</a:t>
            </a:r>
            <a:r>
              <a:rPr lang="tr-TR" baseline="0" dirty="0" smtClean="0"/>
              <a:t>. Oluşturulan istatistikte (</a:t>
            </a:r>
            <a:r>
              <a:rPr lang="tr-TR" baseline="0" dirty="0" err="1" smtClean="0"/>
              <a:t>degrees</a:t>
            </a:r>
            <a:r>
              <a:rPr lang="tr-TR" baseline="0" dirty="0" smtClean="0"/>
              <a:t> of </a:t>
            </a:r>
            <a:r>
              <a:rPr lang="tr-TR" baseline="0" dirty="0" err="1" smtClean="0"/>
              <a:t>freedom</a:t>
            </a:r>
            <a:r>
              <a:rPr lang="tr-TR" baseline="0" dirty="0" smtClean="0"/>
              <a:t> ve bağıntı </a:t>
            </a:r>
            <a:r>
              <a:rPr lang="tr-TR" baseline="0" dirty="0" err="1" smtClean="0"/>
              <a:t>katsayınısn</a:t>
            </a:r>
            <a:r>
              <a:rPr lang="tr-TR" baseline="0" dirty="0" smtClean="0"/>
              <a:t> bir formülü)</a:t>
            </a:r>
          </a:p>
          <a:p>
            <a:endParaRPr lang="tr-TR" baseline="0"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15</a:t>
            </a:fld>
            <a:endParaRPr lang="tr-TR"/>
          </a:p>
        </p:txBody>
      </p:sp>
    </p:spTree>
    <p:extLst>
      <p:ext uri="{BB962C8B-B14F-4D97-AF65-F5344CB8AC3E}">
        <p14:creationId xmlns:p14="http://schemas.microsoft.com/office/powerpoint/2010/main" val="3946241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Son</a:t>
            </a:r>
            <a:r>
              <a:rPr lang="tr-TR" baseline="0" dirty="0" smtClean="0"/>
              <a:t> </a:t>
            </a:r>
            <a:r>
              <a:rPr lang="tr-TR" baseline="0" dirty="0" err="1" smtClean="0"/>
              <a:t>olarajk</a:t>
            </a:r>
            <a:r>
              <a:rPr lang="tr-TR" baseline="0" dirty="0" smtClean="0"/>
              <a:t> örneklem dışı tahmin </a:t>
            </a:r>
            <a:r>
              <a:rPr lang="tr-TR" baseline="0" dirty="0" err="1" smtClean="0"/>
              <a:t>performanına</a:t>
            </a:r>
            <a:r>
              <a:rPr lang="tr-TR" baseline="0" dirty="0" smtClean="0"/>
              <a:t> bakıyoruz. İşsizlik için baz denklemimiz AR(2). Her bir değişken için optimal gecikmeli değeri </a:t>
            </a:r>
            <a:r>
              <a:rPr lang="tr-TR" baseline="0" dirty="0" err="1" smtClean="0"/>
              <a:t>belirlediktemn</a:t>
            </a:r>
            <a:r>
              <a:rPr lang="tr-TR" baseline="0" dirty="0" smtClean="0"/>
              <a:t>, elimizde 12 tane tahmin olacak şekilde, ardışık bir tahmin alma süreci uyguluyoruz.  İlk regresyon örneklemimiz 2005/6-2012/3 dönemi. Denklemi bu dönem için koşturup bir sonraki ayın tahmini alıyoruz. Daha sonra regresyon örneklem dönemini bir ay artırıp, regresyonu </a:t>
            </a:r>
            <a:r>
              <a:rPr lang="tr-TR" baseline="0" dirty="0" err="1" smtClean="0"/>
              <a:t>koşturrp</a:t>
            </a:r>
            <a:r>
              <a:rPr lang="tr-TR" baseline="0" dirty="0" smtClean="0"/>
              <a:t> bir ay </a:t>
            </a:r>
            <a:r>
              <a:rPr lang="tr-TR" baseline="0" dirty="0" err="1" smtClean="0"/>
              <a:t>sıpnrası</a:t>
            </a:r>
            <a:r>
              <a:rPr lang="tr-TR" baseline="0" dirty="0" smtClean="0"/>
              <a:t> için tahmin alıyoruz. Bu şekilde 12 </a:t>
            </a:r>
            <a:r>
              <a:rPr lang="tr-TR" baseline="0" dirty="0" err="1" smtClean="0"/>
              <a:t>tahen</a:t>
            </a:r>
            <a:r>
              <a:rPr lang="tr-TR" baseline="0" dirty="0" smtClean="0"/>
              <a:t> tahmin elde ediyoruz. Bu tahminlerin </a:t>
            </a:r>
            <a:r>
              <a:rPr lang="tr-TR" baseline="0" dirty="0" err="1" smtClean="0"/>
              <a:t>karakiklerinin</a:t>
            </a:r>
            <a:r>
              <a:rPr lang="tr-TR" baseline="0" dirty="0" smtClean="0"/>
              <a:t> ortalamasını alıyoruz. RMSE değeri baz modelinkiyle karşılaştırıyoruz, ortalama tahmin hatası daha küçük olan serileri örneklem dışı tahmin performansı iyi olarak kabul ediyoruz. </a:t>
            </a:r>
          </a:p>
          <a:p>
            <a:endParaRPr lang="tr-TR" baseline="0"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16</a:t>
            </a:fld>
            <a:endParaRPr lang="tr-TR"/>
          </a:p>
        </p:txBody>
      </p:sp>
    </p:spTree>
    <p:extLst>
      <p:ext uri="{BB962C8B-B14F-4D97-AF65-F5344CB8AC3E}">
        <p14:creationId xmlns:p14="http://schemas.microsoft.com/office/powerpoint/2010/main" val="2092971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Sonuçları bu tabloda özetliyoruz.</a:t>
            </a:r>
            <a:r>
              <a:rPr lang="tr-TR" baseline="0" dirty="0" smtClean="0"/>
              <a:t> </a:t>
            </a:r>
            <a:r>
              <a:rPr lang="tr-TR" dirty="0" smtClean="0"/>
              <a:t>Bu tablonun</a:t>
            </a:r>
            <a:r>
              <a:rPr lang="tr-TR" baseline="0" dirty="0" smtClean="0"/>
              <a:t> sütunları üç yöntemi gösteriyor. Satırları ise değişken kategorilerini. Kırmızı ile işaretli olanlar en az iki kriter tarafından seçilen göstergeler. Sanayi üretim endeksi, ithalde alınan </a:t>
            </a:r>
            <a:r>
              <a:rPr lang="tr-TR" baseline="0" dirty="0" err="1" smtClean="0"/>
              <a:t>kdv</a:t>
            </a:r>
            <a:r>
              <a:rPr lang="tr-TR" baseline="0" dirty="0" smtClean="0"/>
              <a:t>, </a:t>
            </a:r>
            <a:r>
              <a:rPr lang="tr-TR" baseline="0" dirty="0" err="1" smtClean="0"/>
              <a:t>geleişmekte</a:t>
            </a:r>
            <a:r>
              <a:rPr lang="tr-TR" baseline="0" dirty="0" smtClean="0"/>
              <a:t> olan ülkeleri esas alan reel kur (reel kurla ilişki negatif) Bu daha çok kriz sonrası dönemlerde sermaye akışı ve ekonomideki büyümenin eş zamanlılığından kaynaklanan bir durum. </a:t>
            </a:r>
          </a:p>
          <a:p>
            <a:r>
              <a:rPr lang="tr-TR" baseline="0" dirty="0" smtClean="0"/>
              <a:t>İktisadi yönelim </a:t>
            </a:r>
            <a:r>
              <a:rPr lang="tr-TR" baseline="0" dirty="0" err="1" smtClean="0"/>
              <a:t>anketinnin</a:t>
            </a:r>
            <a:r>
              <a:rPr lang="tr-TR" baseline="0" dirty="0" smtClean="0"/>
              <a:t> hemen hemen tümünde gözlenen istihdam, üretim ve sipariş beklentisi. En çok beklenen istihdam ve sipariş. </a:t>
            </a:r>
          </a:p>
          <a:p>
            <a:r>
              <a:rPr lang="tr-TR" baseline="0" dirty="0" smtClean="0"/>
              <a:t>Kariyer.net insan kaynakları sitesinin değişkenleri oldukça anlamlı. </a:t>
            </a:r>
            <a:r>
              <a:rPr lang="tr-TR" baseline="0" dirty="0" err="1" smtClean="0"/>
              <a:t>Fimaların</a:t>
            </a:r>
            <a:r>
              <a:rPr lang="tr-TR" baseline="0" dirty="0" smtClean="0"/>
              <a:t> erdiği açık işler, ilan başına başvuru sayıları</a:t>
            </a:r>
          </a:p>
          <a:p>
            <a:r>
              <a:rPr lang="tr-TR" baseline="0" dirty="0" smtClean="0"/>
              <a:t>HiA2dan göstergeler var işten çıkarılan ve iş bulma ümidi olmayanlar. </a:t>
            </a:r>
          </a:p>
          <a:p>
            <a:r>
              <a:rPr lang="tr-TR" baseline="0" dirty="0" smtClean="0"/>
              <a:t>Dış ekonomilerle ilgili göstergelerin hemen hepsi. Sunu da söylemek lazım. Bunlar görece oynaklığı daha az olan seriler. Bunun da seçilmelerinde önemi olduğunu düşünüyorum. </a:t>
            </a:r>
          </a:p>
          <a:p>
            <a:r>
              <a:rPr lang="tr-TR" baseline="0" dirty="0" smtClean="0"/>
              <a:t>TL ve yabancı para cinsi ticari krediler. </a:t>
            </a:r>
          </a:p>
          <a:p>
            <a:endParaRPr lang="tr-TR" baseline="0" dirty="0" smtClean="0"/>
          </a:p>
          <a:p>
            <a:r>
              <a:rPr lang="tr-TR" baseline="0" dirty="0" smtClean="0"/>
              <a:t>  </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17</a:t>
            </a:fld>
            <a:endParaRPr lang="tr-TR"/>
          </a:p>
        </p:txBody>
      </p:sp>
    </p:spTree>
    <p:extLst>
      <p:ext uri="{BB962C8B-B14F-4D97-AF65-F5344CB8AC3E}">
        <p14:creationId xmlns:p14="http://schemas.microsoft.com/office/powerpoint/2010/main" val="3255996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Seçilmiş</a:t>
            </a:r>
            <a:r>
              <a:rPr lang="tr-TR" baseline="0" dirty="0" smtClean="0"/>
              <a:t> bazı göstergelerin, </a:t>
            </a:r>
            <a:r>
              <a:rPr lang="tr-TR" baseline="0" dirty="0" err="1" smtClean="0"/>
              <a:t>işizlik</a:t>
            </a:r>
            <a:r>
              <a:rPr lang="tr-TR" baseline="0" dirty="0" smtClean="0"/>
              <a:t> yada işsizliğin tersi </a:t>
            </a:r>
            <a:r>
              <a:rPr lang="tr-TR" baseline="0" dirty="0" err="1" smtClean="0"/>
              <a:t>istihadm</a:t>
            </a:r>
            <a:r>
              <a:rPr lang="tr-TR" baseline="0" dirty="0" smtClean="0"/>
              <a:t> /işgücü oranı ile birlikte çizdirdik. Buradan kriz dönemindeki </a:t>
            </a:r>
            <a:r>
              <a:rPr lang="tr-TR" baseline="0" dirty="0" err="1" smtClean="0"/>
              <a:t>öncüleme</a:t>
            </a:r>
            <a:r>
              <a:rPr lang="tr-TR" baseline="0" dirty="0" smtClean="0"/>
              <a:t> gücünü de </a:t>
            </a:r>
            <a:r>
              <a:rPr lang="tr-TR" baseline="0" dirty="0" err="1" smtClean="0"/>
              <a:t>göremek</a:t>
            </a:r>
            <a:r>
              <a:rPr lang="tr-TR" baseline="0" dirty="0" smtClean="0"/>
              <a:t> mümkün. Çoğu kriz döneminde tepki vermekle </a:t>
            </a:r>
            <a:r>
              <a:rPr lang="tr-TR" baseline="0" dirty="0" err="1" smtClean="0"/>
              <a:t>birikte</a:t>
            </a:r>
            <a:r>
              <a:rPr lang="tr-TR" baseline="0" dirty="0" smtClean="0"/>
              <a:t>, daha küçük hareketlerde ortak hareketin olduğunu söylemek zor. </a:t>
            </a:r>
          </a:p>
          <a:p>
            <a:endParaRPr lang="tr-TR" baseline="0" dirty="0" smtClean="0"/>
          </a:p>
          <a:p>
            <a:r>
              <a:rPr lang="tr-TR" baseline="0" dirty="0" smtClean="0"/>
              <a:t>Sol üst A panelinde özellikte dış </a:t>
            </a:r>
            <a:r>
              <a:rPr lang="tr-TR" baseline="0" dirty="0" err="1" smtClean="0"/>
              <a:t>ekobomşlere</a:t>
            </a:r>
            <a:r>
              <a:rPr lang="tr-TR" baseline="0" dirty="0" smtClean="0"/>
              <a:t> ilişkin göstergelerin krizden çıkışı </a:t>
            </a:r>
            <a:r>
              <a:rPr lang="tr-TR" baseline="0" dirty="0" err="1" smtClean="0"/>
              <a:t>öncülediğini</a:t>
            </a:r>
            <a:r>
              <a:rPr lang="tr-TR" baseline="0" dirty="0" smtClean="0"/>
              <a:t> görüyoruz. (-2) İYA göstergeleri a ay önce artmaya başlıyor. Sanayi üretimi (-2) </a:t>
            </a:r>
          </a:p>
          <a:p>
            <a:r>
              <a:rPr lang="tr-TR" baseline="0" dirty="0" smtClean="0"/>
              <a:t>Kariyer.net açık işler bir miktar öncü gibi gözükse de grafikte bağıntı analizine göre eş zamanlı çıkıyor. </a:t>
            </a:r>
          </a:p>
          <a:p>
            <a:r>
              <a:rPr lang="tr-TR" baseline="0" dirty="0" smtClean="0"/>
              <a:t>Yine eş zamanlı iyi bir gösterge kariyer.net ilan başına başvuru. Bu gösterge işsizlikteki ufak dalgalanmaları da yakalıyor. </a:t>
            </a:r>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18</a:t>
            </a:fld>
            <a:endParaRPr lang="tr-TR"/>
          </a:p>
        </p:txBody>
      </p:sp>
    </p:spTree>
    <p:extLst>
      <p:ext uri="{BB962C8B-B14F-4D97-AF65-F5344CB8AC3E}">
        <p14:creationId xmlns:p14="http://schemas.microsoft.com/office/powerpoint/2010/main" val="10211449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err="1" smtClean="0"/>
              <a:t>İhtalde</a:t>
            </a:r>
            <a:r>
              <a:rPr lang="tr-TR" dirty="0" smtClean="0"/>
              <a:t> alınan</a:t>
            </a:r>
            <a:r>
              <a:rPr lang="tr-TR" baseline="0" dirty="0" smtClean="0"/>
              <a:t> katma değer vergisi çok volatilitesi yüksek ama iyi takip eden bir seri. 2012 sonundaki kötüleşmeyi yakalıyor. </a:t>
            </a:r>
          </a:p>
          <a:p>
            <a:r>
              <a:rPr lang="tr-TR" baseline="0" dirty="0" err="1" smtClean="0"/>
              <a:t>HİA’dan</a:t>
            </a:r>
            <a:r>
              <a:rPr lang="tr-TR" baseline="0" dirty="0" smtClean="0"/>
              <a:t> gelen seriler işten çıkarılanlar, iş </a:t>
            </a:r>
            <a:r>
              <a:rPr lang="tr-TR" baseline="0" dirty="0" err="1" smtClean="0"/>
              <a:t>bulam</a:t>
            </a:r>
            <a:r>
              <a:rPr lang="tr-TR" baseline="0" dirty="0" smtClean="0"/>
              <a:t> ümidini </a:t>
            </a:r>
            <a:r>
              <a:rPr lang="tr-TR" baseline="0" dirty="0" err="1" smtClean="0"/>
              <a:t>kaybendenler</a:t>
            </a:r>
            <a:r>
              <a:rPr lang="tr-TR" baseline="0" dirty="0" smtClean="0"/>
              <a:t> eş zamanlı hareket ediyor. Bunlar eş zamanlı açıklandığı için bizim için ekstra bilgi değeri yok. </a:t>
            </a:r>
          </a:p>
          <a:p>
            <a:r>
              <a:rPr lang="tr-TR" baseline="0" dirty="0" smtClean="0"/>
              <a:t>Son olarak kredilerdeki çeyreklik değişim, krizden çıkarken </a:t>
            </a:r>
            <a:r>
              <a:rPr lang="tr-TR" baseline="0" dirty="0" err="1" smtClean="0"/>
              <a:t>öncüleme</a:t>
            </a:r>
            <a:r>
              <a:rPr lang="tr-TR" baseline="0" dirty="0" smtClean="0"/>
              <a:t> gücü olduğunu görüyoruz. 1 veya 2 ay önceden. Geri kalan dönemlerde oldukça değişkenler. Ama işsizlikten önce stabilize olmuşlar. </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19</a:t>
            </a:fld>
            <a:endParaRPr lang="tr-TR"/>
          </a:p>
        </p:txBody>
      </p:sp>
    </p:spTree>
    <p:extLst>
      <p:ext uri="{BB962C8B-B14F-4D97-AF65-F5344CB8AC3E}">
        <p14:creationId xmlns:p14="http://schemas.microsoft.com/office/powerpoint/2010/main" val="168595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Çalışmaya başlarken iki temel motivasyonumuz vardı. Bildiğiniz üzere </a:t>
            </a:r>
            <a:r>
              <a:rPr lang="tr-TR" baseline="0" dirty="0" err="1" smtClean="0"/>
              <a:t>hanehalkı</a:t>
            </a:r>
            <a:r>
              <a:rPr lang="tr-TR" baseline="0" dirty="0" smtClean="0"/>
              <a:t> işgücü anketi üzerinden takip ediyoruz işsizlik oranlarını ve bu anket üç ay gecikmeli açıklanıyor. </a:t>
            </a:r>
            <a:r>
              <a:rPr lang="tr-TR" baseline="0" dirty="0" err="1" smtClean="0"/>
              <a:t>Dolayıysla</a:t>
            </a:r>
            <a:r>
              <a:rPr lang="tr-TR" baseline="0" dirty="0" smtClean="0"/>
              <a:t> mevcut durumu anlamaya ihtiyacımız var. Bu çalışmadan önce de kullandığımız göstergeler vardı ama onların da ne derece başarılı </a:t>
            </a:r>
            <a:r>
              <a:rPr lang="tr-TR" baseline="0" dirty="0" err="1" smtClean="0"/>
              <a:t>olduuğunu</a:t>
            </a:r>
            <a:r>
              <a:rPr lang="tr-TR" baseline="0" dirty="0" smtClean="0"/>
              <a:t> sistematik olarak test etmemiştik. Bu çalışmayla onu da yaptık. </a:t>
            </a:r>
          </a:p>
          <a:p>
            <a:endParaRPr lang="tr-TR" baseline="0" dirty="0" smtClean="0"/>
          </a:p>
        </p:txBody>
      </p:sp>
      <p:sp>
        <p:nvSpPr>
          <p:cNvPr id="4" name="Slide Number Placeholder 3"/>
          <p:cNvSpPr>
            <a:spLocks noGrp="1"/>
          </p:cNvSpPr>
          <p:nvPr>
            <p:ph type="sldNum" sz="quarter" idx="10"/>
          </p:nvPr>
        </p:nvSpPr>
        <p:spPr/>
        <p:txBody>
          <a:bodyPr/>
          <a:lstStyle/>
          <a:p>
            <a:fld id="{DC519D8D-468B-4C65-83CE-27AB26224846}" type="slidenum">
              <a:rPr lang="tr-TR" smtClean="0"/>
              <a:pPr/>
              <a:t>2</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Bileşik gösterge</a:t>
            </a:r>
            <a:r>
              <a:rPr lang="tr-TR" baseline="0" dirty="0" smtClean="0"/>
              <a:t> oluştururken basit ortalama alıyoruz. </a:t>
            </a:r>
            <a:r>
              <a:rPr lang="tr-TR" baseline="0" dirty="0" err="1" smtClean="0"/>
              <a:t>Çağraz</a:t>
            </a:r>
            <a:r>
              <a:rPr lang="tr-TR" baseline="0" dirty="0" smtClean="0"/>
              <a:t> bağıntı katsayılarını esas alarak ağırlıklı ortalama da aldık. Kayda değer bir fark olmuyor. </a:t>
            </a:r>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20</a:t>
            </a:fld>
            <a:endParaRPr lang="tr-TR"/>
          </a:p>
        </p:txBody>
      </p:sp>
    </p:spTree>
    <p:extLst>
      <p:ext uri="{BB962C8B-B14F-4D97-AF65-F5344CB8AC3E}">
        <p14:creationId xmlns:p14="http://schemas.microsoft.com/office/powerpoint/2010/main" val="2092971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Örneklem</a:t>
            </a:r>
            <a:r>
              <a:rPr lang="tr-TR" baseline="0" dirty="0" smtClean="0"/>
              <a:t> dışı tahmin kısmında anlattığım şekilde </a:t>
            </a:r>
            <a:r>
              <a:rPr lang="tr-TR" baseline="0" dirty="0" err="1" smtClean="0"/>
              <a:t>artışık</a:t>
            </a:r>
            <a:r>
              <a:rPr lang="tr-TR" baseline="0" dirty="0" smtClean="0"/>
              <a:t> tahmin alarak her bir bileşik endeks için ortalama tahmin hatalarını hesapladık. Son sütunda baz modele </a:t>
            </a:r>
            <a:r>
              <a:rPr lang="tr-TR" baseline="0" dirty="0" err="1" smtClean="0"/>
              <a:t>gköre</a:t>
            </a:r>
            <a:r>
              <a:rPr lang="tr-TR" baseline="0" dirty="0" smtClean="0"/>
              <a:t> göreli tahmin hataları yer alıyor. Buna göre sadece örneklem dışı tahmin performansına göre seçilen serilerden oluşan </a:t>
            </a:r>
            <a:r>
              <a:rPr lang="tr-TR" baseline="0" dirty="0" err="1" smtClean="0"/>
              <a:t>bileşk</a:t>
            </a:r>
            <a:r>
              <a:rPr lang="tr-TR" baseline="0" dirty="0" smtClean="0"/>
              <a:t> endeks tahmini iyileştiriyor.  % 20ye yakın bir iyileşme sağlıyor.</a:t>
            </a:r>
          </a:p>
          <a:p>
            <a:endParaRPr lang="tr-TR" baseline="0" dirty="0" smtClean="0"/>
          </a:p>
          <a:p>
            <a:r>
              <a:rPr lang="tr-TR" baseline="0" dirty="0" smtClean="0"/>
              <a:t>Aslında aldığımız </a:t>
            </a:r>
            <a:r>
              <a:rPr lang="tr-TR" baseline="0" dirty="0" err="1" smtClean="0"/>
              <a:t>forecast</a:t>
            </a:r>
            <a:r>
              <a:rPr lang="tr-TR" baseline="0" dirty="0" smtClean="0"/>
              <a:t> </a:t>
            </a:r>
            <a:r>
              <a:rPr lang="tr-TR" baseline="0" dirty="0" err="1" smtClean="0"/>
              <a:t>composite</a:t>
            </a:r>
            <a:r>
              <a:rPr lang="tr-TR" baseline="0" dirty="0" smtClean="0"/>
              <a:t> </a:t>
            </a:r>
            <a:r>
              <a:rPr lang="tr-TR" baseline="0" dirty="0" err="1" smtClean="0"/>
              <a:t>leading</a:t>
            </a:r>
            <a:r>
              <a:rPr lang="tr-TR" baseline="0" dirty="0" smtClean="0"/>
              <a:t> </a:t>
            </a:r>
            <a:r>
              <a:rPr lang="tr-TR" baseline="0" dirty="0" err="1" smtClean="0"/>
              <a:t>index</a:t>
            </a:r>
            <a:r>
              <a:rPr lang="tr-TR" baseline="0" dirty="0" smtClean="0"/>
              <a:t> olur. </a:t>
            </a:r>
            <a:r>
              <a:rPr lang="tr-TR" baseline="0" dirty="0" err="1" smtClean="0"/>
              <a:t>Marcellino</a:t>
            </a:r>
            <a:r>
              <a:rPr lang="tr-TR" baseline="0" dirty="0" smtClean="0"/>
              <a:t> 2006 diyor ki «it is </a:t>
            </a:r>
            <a:r>
              <a:rPr lang="tr-TR" baseline="0" dirty="0" err="1" smtClean="0"/>
              <a:t>possible</a:t>
            </a:r>
            <a:r>
              <a:rPr lang="tr-TR" baseline="0" dirty="0" smtClean="0"/>
              <a:t> </a:t>
            </a:r>
            <a:r>
              <a:rPr lang="tr-TR" baseline="0" dirty="0" err="1" smtClean="0"/>
              <a:t>to</a:t>
            </a:r>
            <a:r>
              <a:rPr lang="tr-TR" baseline="0" dirty="0" smtClean="0"/>
              <a:t> </a:t>
            </a:r>
            <a:r>
              <a:rPr lang="tr-TR" baseline="0" dirty="0" err="1" smtClean="0"/>
              <a:t>improve</a:t>
            </a:r>
            <a:r>
              <a:rPr lang="tr-TR" baseline="0" dirty="0" smtClean="0"/>
              <a:t> </a:t>
            </a:r>
            <a:r>
              <a:rPr lang="tr-TR" baseline="0" dirty="0" err="1" smtClean="0"/>
              <a:t>upon</a:t>
            </a:r>
            <a:r>
              <a:rPr lang="tr-TR" baseline="0" dirty="0" smtClean="0"/>
              <a:t> </a:t>
            </a:r>
            <a:r>
              <a:rPr lang="tr-TR" baseline="0" dirty="0" err="1" smtClean="0"/>
              <a:t>its</a:t>
            </a:r>
            <a:r>
              <a:rPr lang="tr-TR" baseline="0" dirty="0" smtClean="0"/>
              <a:t> </a:t>
            </a:r>
            <a:r>
              <a:rPr lang="tr-TR" baseline="0" dirty="0" err="1" smtClean="0"/>
              <a:t>performance</a:t>
            </a:r>
            <a:r>
              <a:rPr lang="tr-TR" baseline="0" dirty="0" smtClean="0"/>
              <a:t> </a:t>
            </a:r>
            <a:r>
              <a:rPr lang="tr-TR" baseline="0" dirty="0" err="1" smtClean="0"/>
              <a:t>by</a:t>
            </a:r>
            <a:r>
              <a:rPr lang="tr-TR" baseline="0" dirty="0" smtClean="0"/>
              <a:t> </a:t>
            </a:r>
            <a:r>
              <a:rPr lang="tr-TR" baseline="0" dirty="0" err="1" smtClean="0"/>
              <a:t>constructing</a:t>
            </a:r>
            <a:r>
              <a:rPr lang="tr-TR" baseline="0" dirty="0" smtClean="0"/>
              <a:t> a VAR </a:t>
            </a:r>
            <a:r>
              <a:rPr lang="tr-TR" baseline="0" dirty="0" err="1" smtClean="0"/>
              <a:t>for</a:t>
            </a:r>
            <a:r>
              <a:rPr lang="tr-TR" baseline="0" dirty="0" smtClean="0"/>
              <a:t> </a:t>
            </a:r>
            <a:r>
              <a:rPr lang="tr-TR" baseline="0" dirty="0" err="1" smtClean="0"/>
              <a:t>the</a:t>
            </a:r>
            <a:r>
              <a:rPr lang="tr-TR" baseline="0" dirty="0" smtClean="0"/>
              <a:t> </a:t>
            </a:r>
            <a:r>
              <a:rPr lang="tr-TR" baseline="0" dirty="0" err="1" smtClean="0"/>
              <a:t>two</a:t>
            </a:r>
            <a:r>
              <a:rPr lang="tr-TR" baseline="0" dirty="0" smtClean="0"/>
              <a:t> </a:t>
            </a:r>
            <a:r>
              <a:rPr lang="tr-TR" baseline="0" dirty="0" err="1" smtClean="0"/>
              <a:t>composite</a:t>
            </a:r>
            <a:r>
              <a:rPr lang="tr-TR" baseline="0" dirty="0" smtClean="0"/>
              <a:t> </a:t>
            </a:r>
            <a:r>
              <a:rPr lang="tr-TR" baseline="0" dirty="0" err="1" smtClean="0"/>
              <a:t>indexes</a:t>
            </a:r>
            <a:r>
              <a:rPr lang="tr-TR" baseline="0" dirty="0" smtClean="0"/>
              <a:t> CCI </a:t>
            </a:r>
            <a:r>
              <a:rPr lang="tr-TR" baseline="0" dirty="0" err="1" smtClean="0"/>
              <a:t>and</a:t>
            </a:r>
            <a:r>
              <a:rPr lang="tr-TR" baseline="0" dirty="0" smtClean="0"/>
              <a:t> CLI(</a:t>
            </a:r>
            <a:r>
              <a:rPr lang="tr-TR" baseline="0" dirty="0" err="1" smtClean="0"/>
              <a:t>ew</a:t>
            </a:r>
            <a:r>
              <a:rPr lang="tr-TR" baseline="0" dirty="0" smtClean="0"/>
              <a:t>). </a:t>
            </a:r>
            <a:r>
              <a:rPr lang="tr-TR" baseline="0" dirty="0" err="1" smtClean="0"/>
              <a:t>Kroch</a:t>
            </a:r>
            <a:r>
              <a:rPr lang="tr-TR" baseline="0" dirty="0" smtClean="0"/>
              <a:t> &amp; </a:t>
            </a:r>
            <a:r>
              <a:rPr lang="tr-TR" baseline="0" dirty="0" err="1" smtClean="0"/>
              <a:t>Rasche</a:t>
            </a:r>
            <a:r>
              <a:rPr lang="tr-TR" baseline="0" dirty="0" smtClean="0"/>
              <a:t> (1988) do </a:t>
            </a:r>
            <a:r>
              <a:rPr lang="tr-TR" baseline="0" dirty="0" err="1" smtClean="0"/>
              <a:t>this</a:t>
            </a:r>
            <a:r>
              <a:rPr lang="tr-TR" baseline="0" dirty="0" smtClean="0"/>
              <a:t>.</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21</a:t>
            </a:fld>
            <a:endParaRPr lang="tr-TR"/>
          </a:p>
        </p:txBody>
      </p:sp>
    </p:spTree>
    <p:extLst>
      <p:ext uri="{BB962C8B-B14F-4D97-AF65-F5344CB8AC3E}">
        <p14:creationId xmlns:p14="http://schemas.microsoft.com/office/powerpoint/2010/main" val="2318000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Sol tarafta</a:t>
            </a:r>
            <a:r>
              <a:rPr lang="tr-TR" baseline="0" dirty="0" smtClean="0"/>
              <a:t> farklı yöntemlerle </a:t>
            </a:r>
            <a:r>
              <a:rPr lang="tr-TR" baseline="0" dirty="0" err="1" smtClean="0"/>
              <a:t>oluştrulmuş</a:t>
            </a:r>
            <a:r>
              <a:rPr lang="tr-TR" baseline="0" dirty="0" smtClean="0"/>
              <a:t> bileşik göstergeler çizdirilmiş.   Eğilim olarak birlikte hareket ediyorlar. Sağ tarafta en iyi gösterge olan TP, </a:t>
            </a:r>
            <a:r>
              <a:rPr lang="tr-TR" baseline="0" dirty="0" err="1" smtClean="0"/>
              <a:t>issizlikle</a:t>
            </a:r>
            <a:r>
              <a:rPr lang="tr-TR" baseline="0" dirty="0" smtClean="0"/>
              <a:t> birlikte </a:t>
            </a:r>
            <a:r>
              <a:rPr lang="tr-TR" baseline="0" dirty="0" err="1" smtClean="0"/>
              <a:t>çizdiriilmiş</a:t>
            </a:r>
            <a:r>
              <a:rPr lang="tr-TR" baseline="0" dirty="0" smtClean="0"/>
              <a:t>. Kriz döneminde hareketi yakalıyor. Sonraki dönemde dalgalanmaları da bir miktar yakalıyor ama genel eğilim olarak tutuyor.</a:t>
            </a:r>
          </a:p>
          <a:p>
            <a:endParaRPr lang="tr-TR"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22</a:t>
            </a:fld>
            <a:endParaRPr lang="tr-TR"/>
          </a:p>
        </p:txBody>
      </p:sp>
    </p:spTree>
    <p:extLst>
      <p:ext uri="{BB962C8B-B14F-4D97-AF65-F5344CB8AC3E}">
        <p14:creationId xmlns:p14="http://schemas.microsoft.com/office/powerpoint/2010/main" val="2318000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Bu grafikte</a:t>
            </a:r>
            <a:r>
              <a:rPr lang="tr-TR" baseline="0" dirty="0" smtClean="0"/>
              <a:t> de bağıntı fonksiyonu var. Bağıntının en yüksek olduğu noktalar 1 veya 2 gecikmeli değerler.</a:t>
            </a:r>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23</a:t>
            </a:fld>
            <a:endParaRPr lang="tr-TR"/>
          </a:p>
        </p:txBody>
      </p:sp>
    </p:spTree>
    <p:extLst>
      <p:ext uri="{BB962C8B-B14F-4D97-AF65-F5344CB8AC3E}">
        <p14:creationId xmlns:p14="http://schemas.microsoft.com/office/powerpoint/2010/main" val="770109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Belirlediğimiz öncü göstergelerle</a:t>
            </a:r>
            <a:r>
              <a:rPr lang="tr-TR" baseline="0" dirty="0" smtClean="0"/>
              <a:t> çeyreklik veri </a:t>
            </a:r>
          </a:p>
          <a:p>
            <a:r>
              <a:rPr lang="tr-TR" baseline="0" dirty="0" smtClean="0"/>
              <a:t>Zerinden daha güncel bir analiz yapmak istedim. </a:t>
            </a:r>
            <a:r>
              <a:rPr lang="tr-TR" dirty="0" smtClean="0"/>
              <a:t> Kısa dönem</a:t>
            </a:r>
            <a:r>
              <a:rPr lang="tr-TR" baseline="0" dirty="0" smtClean="0"/>
              <a:t> tahminde bir yaklaşım var. Serileri birleştirip tahmin almak yerine. Ayrı ayrı tahmin al sonra birleştir. </a:t>
            </a:r>
          </a:p>
          <a:p>
            <a:r>
              <a:rPr lang="tr-TR" baseline="0" dirty="0" smtClean="0"/>
              <a:t>(</a:t>
            </a:r>
            <a:r>
              <a:rPr lang="tr-TR" baseline="0" dirty="0" err="1" smtClean="0"/>
              <a:t>Forecast</a:t>
            </a:r>
            <a:r>
              <a:rPr lang="tr-TR" baseline="0" dirty="0" smtClean="0"/>
              <a:t> </a:t>
            </a:r>
            <a:r>
              <a:rPr lang="tr-TR" baseline="0" dirty="0" err="1" smtClean="0"/>
              <a:t>pooling</a:t>
            </a:r>
            <a:r>
              <a:rPr lang="tr-TR" baseline="0" dirty="0" smtClean="0"/>
              <a:t>) İkincisinin daha iyi sonuç </a:t>
            </a:r>
            <a:r>
              <a:rPr lang="tr-TR" baseline="0" dirty="0" err="1" smtClean="0"/>
              <a:t>averdiğini</a:t>
            </a:r>
            <a:r>
              <a:rPr lang="tr-TR" baseline="0" dirty="0" smtClean="0"/>
              <a:t> söyleyen de var (</a:t>
            </a:r>
            <a:r>
              <a:rPr lang="tr-TR" baseline="0" dirty="0" err="1" smtClean="0"/>
              <a:t>Lütkepohl</a:t>
            </a:r>
            <a:r>
              <a:rPr lang="tr-TR" baseline="0" dirty="0" smtClean="0"/>
              <a:t>, 1987). Fark etmediğini söyleyen de (SW, 1992). </a:t>
            </a:r>
          </a:p>
          <a:p>
            <a:r>
              <a:rPr lang="tr-TR" baseline="0" dirty="0" err="1" smtClean="0"/>
              <a:t>Bates</a:t>
            </a:r>
            <a:r>
              <a:rPr lang="tr-TR" baseline="0" dirty="0" smtClean="0"/>
              <a:t>&amp; </a:t>
            </a:r>
            <a:r>
              <a:rPr lang="tr-TR" baseline="0" dirty="0" err="1" smtClean="0"/>
              <a:t>Granger</a:t>
            </a:r>
            <a:r>
              <a:rPr lang="tr-TR" baseline="0" dirty="0" smtClean="0"/>
              <a:t> (1969) «</a:t>
            </a:r>
            <a:r>
              <a:rPr lang="tr-TR" baseline="0" dirty="0" err="1" smtClean="0"/>
              <a:t>combination</a:t>
            </a:r>
            <a:r>
              <a:rPr lang="tr-TR" baseline="0" dirty="0" smtClean="0"/>
              <a:t> of </a:t>
            </a:r>
            <a:r>
              <a:rPr lang="tr-TR" baseline="0" dirty="0" err="1" smtClean="0"/>
              <a:t>forecasts</a:t>
            </a:r>
            <a:r>
              <a:rPr lang="tr-TR" baseline="0" dirty="0" smtClean="0"/>
              <a:t>» </a:t>
            </a:r>
            <a:r>
              <a:rPr lang="tr-TR" baseline="0" dirty="0" err="1" smtClean="0"/>
              <a:t>combining</a:t>
            </a:r>
            <a:r>
              <a:rPr lang="tr-TR" baseline="0" dirty="0" smtClean="0"/>
              <a:t> </a:t>
            </a:r>
            <a:r>
              <a:rPr lang="tr-TR" baseline="0" dirty="0" err="1" smtClean="0"/>
              <a:t>several</a:t>
            </a:r>
            <a:r>
              <a:rPr lang="tr-TR" baseline="0" dirty="0" smtClean="0"/>
              <a:t> </a:t>
            </a:r>
            <a:r>
              <a:rPr lang="tr-TR" baseline="0" dirty="0" err="1" smtClean="0"/>
              <a:t>forecasts</a:t>
            </a:r>
            <a:r>
              <a:rPr lang="tr-TR" baseline="0" dirty="0" smtClean="0"/>
              <a:t> can </a:t>
            </a:r>
            <a:r>
              <a:rPr lang="tr-TR" baseline="0" dirty="0" err="1" smtClean="0"/>
              <a:t>yield</a:t>
            </a:r>
            <a:r>
              <a:rPr lang="tr-TR" baseline="0" dirty="0" smtClean="0"/>
              <a:t> </a:t>
            </a:r>
            <a:r>
              <a:rPr lang="tr-TR" baseline="0" dirty="0" err="1" smtClean="0"/>
              <a:t>more</a:t>
            </a:r>
            <a:r>
              <a:rPr lang="tr-TR" baseline="0" dirty="0" smtClean="0"/>
              <a:t> </a:t>
            </a:r>
            <a:r>
              <a:rPr lang="tr-TR" baseline="0" dirty="0" err="1" smtClean="0"/>
              <a:t>accurate</a:t>
            </a:r>
            <a:r>
              <a:rPr lang="tr-TR" baseline="0" dirty="0" smtClean="0"/>
              <a:t> </a:t>
            </a:r>
            <a:r>
              <a:rPr lang="tr-TR" baseline="0" dirty="0" err="1" smtClean="0"/>
              <a:t>predictions</a:t>
            </a:r>
            <a:r>
              <a:rPr lang="tr-TR" baseline="0" dirty="0" smtClean="0"/>
              <a:t> </a:t>
            </a:r>
            <a:r>
              <a:rPr lang="tr-TR" baseline="0" dirty="0" err="1" smtClean="0"/>
              <a:t>than</a:t>
            </a:r>
            <a:r>
              <a:rPr lang="tr-TR" baseline="0" dirty="0" smtClean="0"/>
              <a:t> </a:t>
            </a:r>
            <a:r>
              <a:rPr lang="tr-TR" baseline="0" dirty="0" err="1" smtClean="0"/>
              <a:t>those</a:t>
            </a:r>
            <a:r>
              <a:rPr lang="tr-TR" baseline="0" dirty="0" smtClean="0"/>
              <a:t> of </a:t>
            </a:r>
            <a:r>
              <a:rPr lang="tr-TR" baseline="0" dirty="0" err="1" smtClean="0"/>
              <a:t>individual</a:t>
            </a:r>
            <a:r>
              <a:rPr lang="tr-TR" baseline="0" dirty="0" smtClean="0"/>
              <a:t> </a:t>
            </a:r>
            <a:r>
              <a:rPr lang="tr-TR" baseline="0" dirty="0" err="1" smtClean="0"/>
              <a:t>forecasts</a:t>
            </a:r>
            <a:r>
              <a:rPr lang="tr-TR" baseline="0" dirty="0" smtClean="0"/>
              <a:t>. </a:t>
            </a:r>
          </a:p>
          <a:p>
            <a:r>
              <a:rPr lang="tr-TR" baseline="0" dirty="0" smtClean="0"/>
              <a:t> </a:t>
            </a:r>
          </a:p>
          <a:p>
            <a:r>
              <a:rPr lang="tr-TR" baseline="0" dirty="0" smtClean="0"/>
              <a:t>Soldaki grafikte, Bileşik endeks yazanlar, size daha önce gösterdiğim bileşik endeksler. Burada yine örneklem dışı tahmin performansına dayanan iyi sonuç veriyor. Solda ise herhangi bir kritere göre seçilenlerden ayrı ayrı tahmin alıp, onların ortalamasını </a:t>
            </a:r>
            <a:r>
              <a:rPr lang="tr-TR" baseline="0" dirty="0" err="1" smtClean="0"/>
              <a:t>medyanını</a:t>
            </a:r>
            <a:r>
              <a:rPr lang="tr-TR" baseline="0" dirty="0" smtClean="0"/>
              <a:t> ve ağırlıklı </a:t>
            </a:r>
            <a:r>
              <a:rPr lang="tr-TR" baseline="0" dirty="0" err="1" smtClean="0"/>
              <a:t>oratlamasını</a:t>
            </a:r>
            <a:r>
              <a:rPr lang="tr-TR" baseline="0" dirty="0" smtClean="0"/>
              <a:t> alıp tahmin hatalarını hesapladım. TP’den iyi sonuç vermediler. Sağ grafikte de, TP ve baz modelin tahmin hataları var. TP’nin iyi olması tek gözlemem mi bağlı yokla 8 dönem için de geçerli mi diye bakmak </a:t>
            </a:r>
            <a:r>
              <a:rPr lang="tr-TR" baseline="0" dirty="0" err="1" smtClean="0"/>
              <a:t>istedikl</a:t>
            </a:r>
            <a:r>
              <a:rPr lang="tr-TR" baseline="0" dirty="0" smtClean="0"/>
              <a:t>. Burada bir gözlem hariç diğerlerinde hep TP daha iyi. </a:t>
            </a:r>
          </a:p>
        </p:txBody>
      </p:sp>
      <p:sp>
        <p:nvSpPr>
          <p:cNvPr id="4" name="Slide Number Placeholder 3"/>
          <p:cNvSpPr>
            <a:spLocks noGrp="1"/>
          </p:cNvSpPr>
          <p:nvPr>
            <p:ph type="sldNum" sz="quarter" idx="10"/>
          </p:nvPr>
        </p:nvSpPr>
        <p:spPr/>
        <p:txBody>
          <a:bodyPr/>
          <a:lstStyle/>
          <a:p>
            <a:fld id="{DC519D8D-468B-4C65-83CE-27AB26224846}" type="slidenum">
              <a:rPr lang="tr-TR" smtClean="0"/>
              <a:pPr/>
              <a:t>24</a:t>
            </a:fld>
            <a:endParaRPr lang="tr-TR"/>
          </a:p>
        </p:txBody>
      </p:sp>
    </p:spTree>
    <p:extLst>
      <p:ext uri="{BB962C8B-B14F-4D97-AF65-F5344CB8AC3E}">
        <p14:creationId xmlns:p14="http://schemas.microsoft.com/office/powerpoint/2010/main" val="7701095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t>25</a:t>
            </a:fld>
            <a:endParaRPr lang="tr-TR"/>
          </a:p>
        </p:txBody>
      </p:sp>
    </p:spTree>
    <p:extLst>
      <p:ext uri="{BB962C8B-B14F-4D97-AF65-F5344CB8AC3E}">
        <p14:creationId xmlns:p14="http://schemas.microsoft.com/office/powerpoint/2010/main" val="2263567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Somut olarak iki şey yaptık. Farklı</a:t>
            </a:r>
            <a:r>
              <a:rPr lang="tr-TR" baseline="0" dirty="0" smtClean="0"/>
              <a:t> kriterlerle öncü ve eş zamanlı göstergeleri </a:t>
            </a:r>
            <a:r>
              <a:rPr lang="tr-TR" baseline="0" dirty="0" err="1" smtClean="0"/>
              <a:t>belitrledik</a:t>
            </a:r>
            <a:r>
              <a:rPr lang="tr-TR" baseline="0" dirty="0" smtClean="0"/>
              <a:t>. Daha sonra bunları kullanarak bileşik endeks oluşturduk ve bu endeksleri işsizlik tahmininde kullandık. Bunun için 72 tane seriyi analiz ettik. Ele aldığımız dönem 2005 ocak-2013 Mart. Aylık verilerle çalışıyoruz. Öncü </a:t>
            </a:r>
            <a:r>
              <a:rPr lang="tr-TR" baseline="0" dirty="0" err="1" smtClean="0"/>
              <a:t>göçstergeleri</a:t>
            </a:r>
            <a:r>
              <a:rPr lang="tr-TR" baseline="0" dirty="0" smtClean="0"/>
              <a:t> seçme yöntemine göre farklı bileşik endeksler oluştuk. Bunların içinden bir tanesinin bilgi değeri olduğunu ve baz modele olan 2 gecikmeli </a:t>
            </a:r>
            <a:r>
              <a:rPr lang="tr-TR" baseline="0" dirty="0" err="1" smtClean="0"/>
              <a:t>otoregresif</a:t>
            </a:r>
            <a:r>
              <a:rPr lang="tr-TR" baseline="0" dirty="0" smtClean="0"/>
              <a:t> modele kıyasla daha iyi sonuç verdiğini gördük. </a:t>
            </a:r>
            <a:endParaRPr lang="tr-TR"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3</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Sunumda önce yazından</a:t>
            </a:r>
            <a:r>
              <a:rPr lang="tr-TR" baseline="0" dirty="0" smtClean="0"/>
              <a:t> bahsedeceğim. Sonra göstergelerin belirlenmesi ve bileşik endeks oluşturma sürecine aşama </a:t>
            </a:r>
            <a:r>
              <a:rPr lang="tr-TR" baseline="0" dirty="0" err="1" smtClean="0"/>
              <a:t>aşama</a:t>
            </a:r>
            <a:r>
              <a:rPr lang="tr-TR" baseline="0" dirty="0" smtClean="0"/>
              <a:t> değineceğim. Bunu yaparken her bir aşamada sonuçları da </a:t>
            </a:r>
            <a:r>
              <a:rPr lang="tr-TR" baseline="0" dirty="0" err="1" smtClean="0"/>
              <a:t>aktarıcam</a:t>
            </a:r>
            <a:r>
              <a:rPr lang="tr-TR" baseline="0" dirty="0" smtClean="0"/>
              <a:t>. Bu aşamalar aday serilerin belirlenmesi, verinin işlenmesi , öncü ve eş zamanlı göstergelerin belirlenmesi ve bileşik endeks oluşturulmasından oluşuyor. </a:t>
            </a:r>
            <a:r>
              <a:rPr lang="tr-TR" baseline="0" dirty="0" err="1" smtClean="0"/>
              <a:t>Göstegerlerin</a:t>
            </a:r>
            <a:r>
              <a:rPr lang="tr-TR" baseline="0" dirty="0" smtClean="0"/>
              <a:t> </a:t>
            </a:r>
            <a:r>
              <a:rPr lang="tr-TR" baseline="0" dirty="0" err="1" smtClean="0"/>
              <a:t>belilrlenmesinde</a:t>
            </a:r>
            <a:r>
              <a:rPr lang="tr-TR" baseline="0" dirty="0" smtClean="0"/>
              <a:t> </a:t>
            </a:r>
            <a:r>
              <a:rPr lang="tr-TR" baseline="0" dirty="0" err="1" smtClean="0"/>
              <a:t>Granger</a:t>
            </a:r>
            <a:r>
              <a:rPr lang="tr-TR" baseline="0" dirty="0" smtClean="0"/>
              <a:t> nedensellik, bağıntı analizi ve örneklem dışı tahmin olmak üzere 3 uygulamayı kullandık. Son olarak bileşik endeksin tahmin performansı ile ilgili değerlendirmelere yer vereceğim. </a:t>
            </a:r>
            <a:endParaRPr lang="tr-TR"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4</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Bu çalışmayı yaparken</a:t>
            </a:r>
            <a:r>
              <a:rPr lang="tr-TR" baseline="0" dirty="0" smtClean="0"/>
              <a:t> </a:t>
            </a:r>
            <a:r>
              <a:rPr lang="tr-TR" baseline="0" dirty="0" err="1" smtClean="0"/>
              <a:t>Marcellino’nun</a:t>
            </a:r>
            <a:r>
              <a:rPr lang="tr-TR" baseline="0" dirty="0" smtClean="0"/>
              <a:t> (</a:t>
            </a:r>
            <a:r>
              <a:rPr lang="tr-TR" baseline="0" dirty="0" err="1" smtClean="0"/>
              <a:t>leadin</a:t>
            </a:r>
            <a:r>
              <a:rPr lang="tr-TR" baseline="0" dirty="0" smtClean="0"/>
              <a:t> </a:t>
            </a:r>
            <a:r>
              <a:rPr lang="tr-TR" baseline="0" dirty="0" err="1" smtClean="0"/>
              <a:t>indicators</a:t>
            </a:r>
            <a:r>
              <a:rPr lang="tr-TR" baseline="0" dirty="0" smtClean="0"/>
              <a:t>- </a:t>
            </a:r>
            <a:r>
              <a:rPr lang="tr-TR" baseline="0" dirty="0" err="1" smtClean="0"/>
              <a:t>handbook</a:t>
            </a:r>
            <a:r>
              <a:rPr lang="tr-TR" baseline="0" dirty="0" smtClean="0"/>
              <a:t> of </a:t>
            </a:r>
            <a:r>
              <a:rPr lang="tr-TR" baseline="0" dirty="0" err="1" smtClean="0"/>
              <a:t>forecasting</a:t>
            </a:r>
            <a:r>
              <a:rPr lang="tr-TR" baseline="0" dirty="0" smtClean="0"/>
              <a:t> </a:t>
            </a:r>
            <a:r>
              <a:rPr lang="tr-TR" baseline="0" dirty="0" err="1" smtClean="0"/>
              <a:t>chapter’ı</a:t>
            </a:r>
            <a:r>
              <a:rPr lang="tr-TR" baseline="0" dirty="0" smtClean="0"/>
              <a:t>) ve </a:t>
            </a:r>
            <a:r>
              <a:rPr lang="tr-TR" baseline="0" dirty="0" err="1" smtClean="0"/>
              <a:t>Gyomai</a:t>
            </a:r>
            <a:r>
              <a:rPr lang="tr-TR" baseline="0" dirty="0" smtClean="0"/>
              <a:t> ve </a:t>
            </a:r>
            <a:r>
              <a:rPr lang="tr-TR" baseline="0" dirty="0" err="1" smtClean="0"/>
              <a:t>Guidottinin</a:t>
            </a:r>
            <a:r>
              <a:rPr lang="tr-TR" baseline="0" dirty="0" smtClean="0"/>
              <a:t> OECD  uygulamasını anlatan çalışmalarından çok faydalandık. Bunlar kılavuz niteliğinde olan ve bileşik öncü gösterge </a:t>
            </a:r>
            <a:r>
              <a:rPr lang="tr-TR" baseline="0" dirty="0" err="1" smtClean="0"/>
              <a:t>oluşturlma</a:t>
            </a:r>
            <a:r>
              <a:rPr lang="tr-TR" baseline="0" dirty="0" smtClean="0"/>
              <a:t> aşamalarını anlatan çalışmalar. </a:t>
            </a:r>
          </a:p>
          <a:p>
            <a:endParaRPr lang="tr-TR" baseline="0" dirty="0" smtClean="0"/>
          </a:p>
          <a:p>
            <a:r>
              <a:rPr lang="tr-TR" baseline="0" dirty="0" smtClean="0"/>
              <a:t>Öncü göstergelerle ilgili çalışmalar 1930’lu yıllarda başlıyor.  Bazı seçilmiş serilerin kendine özgü döngüleri  daha belirlenen iş çevrimleri ile karşılaştırılıyor. Döngülerin iş çevrimlerinin tepe ve dip noktalarıyla göreli konumunu değerlendirerek bir takım uyumluluk endeksleri oluşturuluyor.  Amaç döngüleri iş çevrimleri ile uyumlu seriler bulmak.  </a:t>
            </a:r>
          </a:p>
          <a:p>
            <a:endParaRPr lang="tr-TR" baseline="0" dirty="0" smtClean="0"/>
          </a:p>
          <a:p>
            <a:r>
              <a:rPr lang="tr-TR" baseline="0" dirty="0" smtClean="0"/>
              <a:t>Daha sonraki dönemlerde bu alanda yapılan çalışmalarda odak bazen iş çevrimlerinin dönüm noktalarını tahmin eden öncü göstergeleri bulmak. Ekonomi resesyona giriyor mu girmiyor mu? Hangi ihtimalle giriyor? Bazen de öncü göstergeler kullanarak doğrudan ilgili değişkenin ileride alacağı değeri tahmin etmek. </a:t>
            </a:r>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5</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Bu konudaki  yazından öncü gösterge oluşturma süreci üzerinden bahsetmek istiyorum. Öncelikle iktisadi faaliyeti özetleyen, </a:t>
            </a:r>
            <a:r>
              <a:rPr lang="tr-TR" baseline="0" dirty="0" err="1" smtClean="0"/>
              <a:t>Burns</a:t>
            </a:r>
            <a:r>
              <a:rPr lang="tr-TR" baseline="0" dirty="0" smtClean="0"/>
              <a:t> &amp; </a:t>
            </a:r>
            <a:r>
              <a:rPr lang="tr-TR" baseline="0" dirty="0" err="1" smtClean="0"/>
              <a:t>Mitchell’ın</a:t>
            </a:r>
            <a:r>
              <a:rPr lang="tr-TR" baseline="0" dirty="0" smtClean="0"/>
              <a:t> 1946 tarihli « </a:t>
            </a:r>
            <a:r>
              <a:rPr lang="tr-TR" baseline="0" dirty="0" err="1" smtClean="0"/>
              <a:t>measuring</a:t>
            </a:r>
            <a:r>
              <a:rPr lang="tr-TR" baseline="0" dirty="0" smtClean="0"/>
              <a:t> </a:t>
            </a:r>
            <a:r>
              <a:rPr lang="tr-TR" baseline="0" dirty="0" err="1" smtClean="0"/>
              <a:t>business</a:t>
            </a:r>
            <a:r>
              <a:rPr lang="tr-TR" baseline="0" dirty="0" smtClean="0"/>
              <a:t> </a:t>
            </a:r>
            <a:r>
              <a:rPr lang="tr-TR" baseline="0" dirty="0" err="1" smtClean="0"/>
              <a:t>cycles</a:t>
            </a:r>
            <a:r>
              <a:rPr lang="tr-TR" baseline="0" dirty="0" smtClean="0"/>
              <a:t>» çalışmasında da ifade edildiği üzere ekonominin genelini kapsayan bir hedef değişken belirlenmesi gerekiyor. Bazı çalışmalar tek hedef değişken belirliyor. Bazı çalışmalarda ise birden fazla değişkenin bir bileşimi olan </a:t>
            </a:r>
            <a:r>
              <a:rPr lang="tr-TR" baseline="0" dirty="0" err="1" smtClean="0"/>
              <a:t>komposit</a:t>
            </a:r>
            <a:r>
              <a:rPr lang="tr-TR" baseline="0" dirty="0" smtClean="0"/>
              <a:t> endeks belirleniyor .  Amaç,  iktisadi faaliyetin seyrini yansıtan bir değişkenle çalışmak.  Hedef değişken olarak ilk akla gelen GSYİH.  GSYİH kullanmanın dezavantajı çeyreklik olması. Bu nedenle </a:t>
            </a:r>
            <a:r>
              <a:rPr lang="tr-TR" baseline="0" dirty="0" err="1" smtClean="0"/>
              <a:t>GSYİH’ya</a:t>
            </a:r>
            <a:r>
              <a:rPr lang="tr-TR" baseline="0" dirty="0" smtClean="0"/>
              <a:t> en yakın aylık açıklanan sanayi üretimini kullanalar var. Bunun </a:t>
            </a:r>
            <a:r>
              <a:rPr lang="tr-TR" baseline="0" dirty="0" err="1" smtClean="0"/>
              <a:t>dezevaantajı</a:t>
            </a:r>
            <a:r>
              <a:rPr lang="tr-TR" baseline="0" dirty="0" smtClean="0"/>
              <a:t> ekonominin genelini yansıtmaması. Önemli bir pay sahibi olan hizmet sektörünü dışlıyor. Hizmet sektörünü de içine alacak şekilde satış hacmini kullananlar var.  Bu amaçla kullanılan diğer değişkenler de istihdam ve işsizlik. Bu serilerin kullanımına karşı geliştirilen argüman ise istihdam ve işsizliğin iş çevrimlerine gecikmeli tepki verdiği o yüzden iş çevrimlerini doğru yansıtmadığı yönünde. </a:t>
            </a:r>
          </a:p>
          <a:p>
            <a:r>
              <a:rPr lang="tr-TR" baseline="0" dirty="0" smtClean="0"/>
              <a:t> </a:t>
            </a:r>
          </a:p>
          <a:p>
            <a:r>
              <a:rPr lang="tr-TR" baseline="0" dirty="0" smtClean="0"/>
              <a:t>Bir değişkendeki her hareket iş çevrimini </a:t>
            </a:r>
            <a:r>
              <a:rPr lang="tr-TR" baseline="0" dirty="0" err="1" smtClean="0"/>
              <a:t>yanıtmayabilir</a:t>
            </a:r>
            <a:r>
              <a:rPr lang="tr-TR" baseline="0" dirty="0" smtClean="0"/>
              <a:t>. Tek bir değişkenle her hareketi yakalayamayabilirsiniz. Birden fazla değişken mantığı da şu. Bir değişkendeki her hareket iş çevrimini yansıtmayabilir. Birden fazla değişkendeki ortak hareketi yakalamak. Bazen de geneli yakalamak. Farklı yöntemler kullanılıyor. Basit ortalama (ABD için Conference Board)  ya da faktör modelleri </a:t>
            </a:r>
            <a:r>
              <a:rPr lang="tr-TR" baseline="0" dirty="0" err="1" smtClean="0"/>
              <a:t>kulanılıyor</a:t>
            </a:r>
            <a:r>
              <a:rPr lang="tr-TR" baseline="0" dirty="0" smtClean="0"/>
              <a:t>. </a:t>
            </a:r>
            <a:r>
              <a:rPr lang="tr-TR" baseline="0" dirty="0" err="1" smtClean="0"/>
              <a:t>Stock</a:t>
            </a:r>
            <a:r>
              <a:rPr lang="tr-TR" baseline="0" dirty="0" smtClean="0"/>
              <a:t> </a:t>
            </a:r>
            <a:r>
              <a:rPr lang="tr-TR" baseline="0" dirty="0" err="1" smtClean="0"/>
              <a:t>and</a:t>
            </a:r>
            <a:r>
              <a:rPr lang="tr-TR" baseline="0" dirty="0" smtClean="0"/>
              <a:t> Watson buna örnek. SW  faktör modeli kullanarak bu dört serideki ortak hareketi sürükleyen unsuru tahmin ediyor. Ekonomik faaliyeti yansıtan ortak eğilimi tahmin ediyor. </a:t>
            </a:r>
          </a:p>
          <a:p>
            <a:r>
              <a:rPr lang="tr-TR" baseline="0" dirty="0" smtClean="0"/>
              <a:t> </a:t>
            </a:r>
          </a:p>
          <a:p>
            <a:r>
              <a:rPr lang="tr-TR" baseline="0" dirty="0" smtClean="0"/>
              <a:t>NBER </a:t>
            </a:r>
            <a:r>
              <a:rPr lang="tr-TR" baseline="0" dirty="0" err="1" smtClean="0"/>
              <a:t>business</a:t>
            </a:r>
            <a:r>
              <a:rPr lang="tr-TR" baseline="0" dirty="0" smtClean="0"/>
              <a:t> </a:t>
            </a:r>
            <a:r>
              <a:rPr lang="tr-TR" baseline="0" dirty="0" err="1" smtClean="0"/>
              <a:t>cycle</a:t>
            </a:r>
            <a:r>
              <a:rPr lang="tr-TR" baseline="0" dirty="0" smtClean="0"/>
              <a:t> </a:t>
            </a:r>
            <a:r>
              <a:rPr lang="tr-TR" baseline="0" dirty="0" err="1" smtClean="0"/>
              <a:t>dating</a:t>
            </a:r>
            <a:r>
              <a:rPr lang="tr-TR" baseline="0" dirty="0" smtClean="0"/>
              <a:t> </a:t>
            </a:r>
            <a:r>
              <a:rPr lang="tr-TR" baseline="0" dirty="0" err="1" smtClean="0"/>
              <a:t>committe</a:t>
            </a:r>
            <a:r>
              <a:rPr lang="tr-TR" baseline="0" dirty="0" smtClean="0"/>
              <a:t> 4 değişkene bakıyor. (sanayi üretimi, istihdam, reel harcanabilir gelir ve satışlar) </a:t>
            </a:r>
          </a:p>
          <a:p>
            <a:endParaRPr lang="tr-TR" baseline="0" dirty="0" smtClean="0"/>
          </a:p>
          <a:p>
            <a:r>
              <a:rPr lang="tr-TR" baseline="0" dirty="0" smtClean="0"/>
              <a:t>Hem dinamik faktör modeli hem de </a:t>
            </a:r>
            <a:r>
              <a:rPr lang="tr-TR" baseline="0" dirty="0" err="1" smtClean="0"/>
              <a:t>markov</a:t>
            </a:r>
            <a:r>
              <a:rPr lang="tr-TR" baseline="0" dirty="0" smtClean="0"/>
              <a:t> </a:t>
            </a:r>
            <a:r>
              <a:rPr lang="tr-TR" baseline="0" dirty="0" err="1" smtClean="0"/>
              <a:t>swithccing</a:t>
            </a:r>
            <a:r>
              <a:rPr lang="tr-TR" baseline="0" dirty="0" smtClean="0"/>
              <a:t> uygulamalarında tek bir etmen ekonominin konumunu belirliyor. Faktör modelinde bu etmen sürekli bir değişken diğerinde ise 0-1 </a:t>
            </a:r>
            <a:r>
              <a:rPr lang="tr-TR" baseline="0" dirty="0" err="1" smtClean="0"/>
              <a:t>gibili</a:t>
            </a:r>
            <a:r>
              <a:rPr lang="tr-TR" baseline="0" dirty="0" smtClean="0"/>
              <a:t> ikili değer alan bir durum değişkeni.</a:t>
            </a:r>
          </a:p>
          <a:p>
            <a:endParaRPr lang="tr-TR" baseline="0" dirty="0" smtClean="0"/>
          </a:p>
          <a:p>
            <a:r>
              <a:rPr lang="tr-TR" baseline="0" dirty="0" err="1" smtClean="0"/>
              <a:t>Marcellino</a:t>
            </a:r>
            <a:r>
              <a:rPr lang="tr-TR" baseline="0" dirty="0" smtClean="0"/>
              <a:t> (2006) farklı bileşik eşzamanlı gösterge oluşturma yöntemlerini karşılaştırıyor. Ortalama alınarak ve model kullanılarak </a:t>
            </a:r>
            <a:r>
              <a:rPr lang="tr-TR" baseline="0" dirty="0" err="1" smtClean="0"/>
              <a:t>oluşlturulan</a:t>
            </a:r>
            <a:r>
              <a:rPr lang="tr-TR" baseline="0" dirty="0" smtClean="0"/>
              <a:t> endekslerin benzer olduğu sonucuna ulaşıyor. Öncü göstergeler için durum farklı. Bileşik öncü gösterge model kullanarak hesaplanıyorsa güven aralığı oluşturabilmek gibi faydaları var.   </a:t>
            </a:r>
          </a:p>
        </p:txBody>
      </p:sp>
      <p:sp>
        <p:nvSpPr>
          <p:cNvPr id="4" name="Slide Number Placeholder 3"/>
          <p:cNvSpPr>
            <a:spLocks noGrp="1"/>
          </p:cNvSpPr>
          <p:nvPr>
            <p:ph type="sldNum" sz="quarter" idx="10"/>
          </p:nvPr>
        </p:nvSpPr>
        <p:spPr/>
        <p:txBody>
          <a:bodyPr/>
          <a:lstStyle/>
          <a:p>
            <a:fld id="{DC519D8D-468B-4C65-83CE-27AB26224846}" type="slidenum">
              <a:rPr lang="tr-TR" smtClean="0"/>
              <a:pPr/>
              <a:t>6</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Seçilecek</a:t>
            </a:r>
            <a:r>
              <a:rPr lang="tr-TR" baseline="0" dirty="0" smtClean="0"/>
              <a:t> öncü göstergelerin belirli koşulları sağlaması bekleniyor. </a:t>
            </a:r>
          </a:p>
          <a:p>
            <a:r>
              <a:rPr lang="tr-TR" baseline="0" dirty="0" err="1" smtClean="0"/>
              <a:t>Moore</a:t>
            </a:r>
            <a:r>
              <a:rPr lang="tr-TR" baseline="0" dirty="0" smtClean="0"/>
              <a:t> </a:t>
            </a:r>
            <a:r>
              <a:rPr lang="tr-TR" baseline="0" dirty="0" err="1" smtClean="0"/>
              <a:t>and</a:t>
            </a:r>
            <a:r>
              <a:rPr lang="tr-TR" baseline="0" dirty="0" smtClean="0"/>
              <a:t> </a:t>
            </a:r>
            <a:r>
              <a:rPr lang="tr-TR" baseline="0" dirty="0" err="1" smtClean="0"/>
              <a:t>Shiskn</a:t>
            </a:r>
            <a:r>
              <a:rPr lang="tr-TR" baseline="0" dirty="0" smtClean="0"/>
              <a:t> (1967) «</a:t>
            </a:r>
            <a:r>
              <a:rPr lang="tr-TR" baseline="0" dirty="0" err="1" smtClean="0"/>
              <a:t>indicators</a:t>
            </a:r>
            <a:r>
              <a:rPr lang="tr-TR" baseline="0" dirty="0" smtClean="0"/>
              <a:t> of </a:t>
            </a:r>
            <a:r>
              <a:rPr lang="tr-TR" baseline="0" dirty="0" err="1" smtClean="0"/>
              <a:t>the</a:t>
            </a:r>
            <a:r>
              <a:rPr lang="tr-TR" baseline="0" dirty="0" smtClean="0"/>
              <a:t> </a:t>
            </a:r>
            <a:r>
              <a:rPr lang="tr-TR" baseline="0" dirty="0" err="1" smtClean="0"/>
              <a:t>business</a:t>
            </a:r>
            <a:r>
              <a:rPr lang="tr-TR" baseline="0" dirty="0" smtClean="0"/>
              <a:t> </a:t>
            </a:r>
            <a:r>
              <a:rPr lang="tr-TR" baseline="0" dirty="0" err="1" smtClean="0"/>
              <a:t>expansion</a:t>
            </a:r>
            <a:r>
              <a:rPr lang="tr-TR" baseline="0" dirty="0" smtClean="0"/>
              <a:t> </a:t>
            </a:r>
            <a:r>
              <a:rPr lang="tr-TR" baseline="0" dirty="0" err="1" smtClean="0"/>
              <a:t>and</a:t>
            </a:r>
            <a:r>
              <a:rPr lang="tr-TR" baseline="0" dirty="0" smtClean="0"/>
              <a:t> </a:t>
            </a:r>
            <a:r>
              <a:rPr lang="tr-TR" baseline="0" dirty="0" err="1" smtClean="0"/>
              <a:t>contractions</a:t>
            </a:r>
            <a:r>
              <a:rPr lang="tr-TR" baseline="0" dirty="0" smtClean="0"/>
              <a:t>» </a:t>
            </a:r>
            <a:r>
              <a:rPr lang="tr-TR" baseline="0" dirty="0" err="1" smtClean="0"/>
              <a:t>chapter</a:t>
            </a:r>
            <a:r>
              <a:rPr lang="tr-TR" baseline="0" dirty="0" smtClean="0"/>
              <a:t> «an </a:t>
            </a:r>
            <a:r>
              <a:rPr lang="tr-TR" baseline="0" dirty="0" err="1" smtClean="0"/>
              <a:t>explicit</a:t>
            </a:r>
            <a:r>
              <a:rPr lang="tr-TR" baseline="0" dirty="0" smtClean="0"/>
              <a:t> </a:t>
            </a:r>
            <a:r>
              <a:rPr lang="tr-TR" baseline="0" dirty="0" err="1" smtClean="0"/>
              <a:t>scoring</a:t>
            </a:r>
            <a:r>
              <a:rPr lang="tr-TR" baseline="0" dirty="0" smtClean="0"/>
              <a:t> </a:t>
            </a:r>
            <a:r>
              <a:rPr lang="tr-TR" baseline="0" dirty="0" err="1" smtClean="0"/>
              <a:t>system</a:t>
            </a:r>
            <a:r>
              <a:rPr lang="tr-TR" baseline="0" dirty="0" smtClean="0"/>
              <a:t> </a:t>
            </a:r>
            <a:r>
              <a:rPr lang="tr-TR" baseline="0" dirty="0" err="1" smtClean="0"/>
              <a:t>for</a:t>
            </a:r>
            <a:r>
              <a:rPr lang="tr-TR" baseline="0" dirty="0" smtClean="0"/>
              <a:t> </a:t>
            </a:r>
            <a:r>
              <a:rPr lang="tr-TR" baseline="0" dirty="0" err="1" smtClean="0"/>
              <a:t>business</a:t>
            </a:r>
            <a:r>
              <a:rPr lang="tr-TR" baseline="0" dirty="0" smtClean="0"/>
              <a:t> </a:t>
            </a:r>
            <a:r>
              <a:rPr lang="tr-TR" baseline="0" dirty="0" err="1" smtClean="0"/>
              <a:t>cycle</a:t>
            </a:r>
            <a:r>
              <a:rPr lang="tr-TR" baseline="0" dirty="0" smtClean="0"/>
              <a:t> </a:t>
            </a:r>
            <a:r>
              <a:rPr lang="tr-TR" baseline="0" dirty="0" err="1" smtClean="0"/>
              <a:t>indicators</a:t>
            </a:r>
            <a:r>
              <a:rPr lang="tr-TR" baseline="0" dirty="0" smtClean="0"/>
              <a:t>»</a:t>
            </a:r>
          </a:p>
          <a:p>
            <a:endParaRPr lang="tr-TR" baseline="0" dirty="0" smtClean="0"/>
          </a:p>
          <a:p>
            <a:r>
              <a:rPr lang="tr-TR" baseline="0" dirty="0" smtClean="0"/>
              <a:t>Aday gösterge sistematik olarak hedef değişkenin çevrim döngüsünü, mümkünse sabit bir süreyle </a:t>
            </a:r>
            <a:r>
              <a:rPr lang="tr-TR" baseline="0" dirty="0" err="1" smtClean="0"/>
              <a:t>öncülemeli</a:t>
            </a:r>
            <a:r>
              <a:rPr lang="tr-TR" baseline="0" dirty="0" smtClean="0"/>
              <a:t>. Bunu yapmak için öncelikle hedef değişkenin tepe ve dip noktalarının, diğer bir ifadeyle durgunluk ve genişleme dönemlerinin başlangıç ve bitişlerinin belirlenmesi gerekiyor. Bunu yapmak için basit tanımsal kurallar da kullanılabiliyor. Örneğin, GSYİH büyümesinde iki çeyreklik gerileme durgunluğa işaret eder gibi. Ya da modele dayanarak dönüm noktaları içsel belirlenebiliyor. </a:t>
            </a:r>
            <a:r>
              <a:rPr lang="tr-TR" baseline="0" dirty="0" err="1" smtClean="0"/>
              <a:t>Markov</a:t>
            </a:r>
            <a:r>
              <a:rPr lang="tr-TR" baseline="0" dirty="0" smtClean="0"/>
              <a:t> </a:t>
            </a:r>
            <a:r>
              <a:rPr lang="tr-TR" baseline="0" dirty="0" err="1" smtClean="0"/>
              <a:t>switching</a:t>
            </a:r>
            <a:r>
              <a:rPr lang="tr-TR" baseline="0" dirty="0" smtClean="0"/>
              <a:t> uygulamasında durgunluk ya da büyüme döneminde olma olasılığı hesaplanıyor. Bu olasılık % 50 gibi eşik bir değerle karşılaştırılıyor. Dönüm noktaları eşik değerlerin aşıldığı dönemler oluyor.  </a:t>
            </a:r>
          </a:p>
          <a:p>
            <a:endParaRPr lang="tr-TR" baseline="0" dirty="0" smtClean="0"/>
          </a:p>
          <a:p>
            <a:r>
              <a:rPr lang="tr-TR" dirty="0" smtClean="0"/>
              <a:t>Hedef</a:t>
            </a:r>
            <a:r>
              <a:rPr lang="tr-TR" baseline="0" dirty="0" smtClean="0"/>
              <a:t> değişkenin dönüm noktaları belirlendikten sonra, tutarlı zamanlama koşulunu ölçmenin bir yolu aday değişkenin dönüm noktalarını karşılaştırıp uyum endeksleri oluşturmak. Her iki değişken için de 0-1 iki değerli değişken </a:t>
            </a:r>
            <a:r>
              <a:rPr lang="tr-TR" baseline="0" dirty="0" err="1" smtClean="0"/>
              <a:t>oluşpturup</a:t>
            </a:r>
            <a:r>
              <a:rPr lang="tr-TR" baseline="0" dirty="0" smtClean="0"/>
              <a:t> bunların uyumuna bakılabiliyor.  Ya da  iki değerli hedef değişkenin açıklanan değişken, aday değişkenlerin açıklayıcı değişken olduğu </a:t>
            </a:r>
            <a:r>
              <a:rPr lang="tr-TR" baseline="0" dirty="0" err="1" smtClean="0"/>
              <a:t>logit</a:t>
            </a:r>
            <a:r>
              <a:rPr lang="tr-TR" baseline="0" dirty="0" smtClean="0"/>
              <a:t>/ </a:t>
            </a:r>
            <a:r>
              <a:rPr lang="tr-TR" baseline="0" dirty="0" err="1" smtClean="0"/>
              <a:t>probit</a:t>
            </a:r>
            <a:r>
              <a:rPr lang="tr-TR" baseline="0" dirty="0" smtClean="0"/>
              <a:t> modelleri kullanılabiliyor. </a:t>
            </a:r>
          </a:p>
          <a:p>
            <a:endParaRPr lang="tr-TR" baseline="0" dirty="0" smtClean="0"/>
          </a:p>
          <a:p>
            <a:r>
              <a:rPr lang="tr-TR" baseline="0" dirty="0" smtClean="0"/>
              <a:t>İktisadi döngülerle uyum koşulunda sadece dönüm noktalarında değil genel olarak serilerin birbiriyle uyumuna bakılıyor.  Bunun için hedefe değişken ve aday serinin sürekli halleri kullanılıyor. Burada da  yöntemler </a:t>
            </a:r>
            <a:r>
              <a:rPr lang="tr-TR" baseline="0" dirty="0" err="1" smtClean="0"/>
              <a:t>granger</a:t>
            </a:r>
            <a:r>
              <a:rPr lang="tr-TR" baseline="0" dirty="0" smtClean="0"/>
              <a:t> nedensellik, serilerin marjinal tahmin gücüne bakılması, OECD’nin kullandığı gibi bağıntı fonksiyonu analizleri kullanılabiliyor. Biz de </a:t>
            </a:r>
            <a:r>
              <a:rPr lang="tr-TR" baseline="0" dirty="0" err="1" smtClean="0"/>
              <a:t>Granger</a:t>
            </a:r>
            <a:r>
              <a:rPr lang="tr-TR" baseline="0" dirty="0" smtClean="0"/>
              <a:t> nedensellik ve bağıntı fonksiyonu yaklaşımlarını kullanıyoruz. </a:t>
            </a:r>
          </a:p>
          <a:p>
            <a:endParaRPr lang="tr-TR" baseline="0" dirty="0" smtClean="0"/>
          </a:p>
          <a:p>
            <a:r>
              <a:rPr lang="tr-TR" baseline="0" dirty="0" smtClean="0"/>
              <a:t>Arana diğer koşullar, iktisadi anlamlılık (kullanılan serinin iktisat teorisinde bir karşılığı olması) , serilerin </a:t>
            </a:r>
            <a:r>
              <a:rPr lang="tr-TR" baseline="0" dirty="0" err="1" smtClean="0"/>
              <a:t>zamnalı</a:t>
            </a:r>
            <a:r>
              <a:rPr lang="tr-TR" baseline="0" dirty="0" smtClean="0"/>
              <a:t> olarak yayımlanması, geriye dönük çok fazla revize olmaması ve son olarak bir aydan diğerine değişkenliğinin çok olmaması pürüzsüz olması.  </a:t>
            </a:r>
          </a:p>
          <a:p>
            <a:endParaRPr lang="tr-TR" baseline="0" dirty="0" smtClean="0"/>
          </a:p>
          <a:p>
            <a:r>
              <a:rPr lang="tr-TR" baseline="0" dirty="0" err="1" smtClean="0"/>
              <a:t>Atabak</a:t>
            </a:r>
            <a:r>
              <a:rPr lang="tr-TR" baseline="0" dirty="0" smtClean="0"/>
              <a:t> et. Al. </a:t>
            </a:r>
            <a:r>
              <a:rPr lang="tr-TR" baseline="0" dirty="0" err="1" smtClean="0"/>
              <a:t>It</a:t>
            </a:r>
            <a:r>
              <a:rPr lang="tr-TR" baseline="0" dirty="0" smtClean="0"/>
              <a:t> is </a:t>
            </a:r>
            <a:r>
              <a:rPr lang="tr-TR" baseline="0" dirty="0" err="1" smtClean="0"/>
              <a:t>necessary</a:t>
            </a:r>
            <a:r>
              <a:rPr lang="tr-TR" baseline="0" dirty="0" smtClean="0"/>
              <a:t> </a:t>
            </a:r>
            <a:r>
              <a:rPr lang="tr-TR" baseline="0" dirty="0" err="1" smtClean="0"/>
              <a:t>to</a:t>
            </a:r>
            <a:r>
              <a:rPr lang="tr-TR" baseline="0" dirty="0" smtClean="0"/>
              <a:t> </a:t>
            </a:r>
            <a:r>
              <a:rPr lang="tr-TR" baseline="0" dirty="0" err="1" smtClean="0"/>
              <a:t>ensure</a:t>
            </a:r>
            <a:r>
              <a:rPr lang="tr-TR" baseline="0" dirty="0" smtClean="0"/>
              <a:t> </a:t>
            </a:r>
            <a:r>
              <a:rPr lang="tr-TR" baseline="0" dirty="0" err="1" smtClean="0"/>
              <a:t>that</a:t>
            </a:r>
            <a:r>
              <a:rPr lang="tr-TR" baseline="0" dirty="0" smtClean="0"/>
              <a:t> </a:t>
            </a:r>
            <a:r>
              <a:rPr lang="tr-TR" baseline="0" dirty="0" err="1" smtClean="0"/>
              <a:t>all</a:t>
            </a:r>
            <a:r>
              <a:rPr lang="tr-TR" baseline="0" dirty="0" smtClean="0"/>
              <a:t> </a:t>
            </a:r>
            <a:r>
              <a:rPr lang="tr-TR" baseline="0" dirty="0" err="1" smtClean="0"/>
              <a:t>components</a:t>
            </a:r>
            <a:r>
              <a:rPr lang="tr-TR" baseline="0" dirty="0" smtClean="0"/>
              <a:t> </a:t>
            </a:r>
            <a:r>
              <a:rPr lang="tr-TR" baseline="0" dirty="0" err="1" smtClean="0"/>
              <a:t>have</a:t>
            </a:r>
            <a:r>
              <a:rPr lang="tr-TR" baseline="0" dirty="0" smtClean="0"/>
              <a:t> </a:t>
            </a:r>
            <a:r>
              <a:rPr lang="tr-TR" baseline="0" dirty="0" err="1" smtClean="0"/>
              <a:t>equal</a:t>
            </a:r>
            <a:r>
              <a:rPr lang="tr-TR" baseline="0" dirty="0" smtClean="0"/>
              <a:t> </a:t>
            </a:r>
            <a:r>
              <a:rPr lang="tr-TR" baseline="0" dirty="0" err="1" smtClean="0"/>
              <a:t>smoothness</a:t>
            </a:r>
            <a:r>
              <a:rPr lang="tr-TR" baseline="0" dirty="0" smtClean="0"/>
              <a:t>. </a:t>
            </a:r>
            <a:r>
              <a:rPr lang="tr-TR" baseline="0" dirty="0" err="1" smtClean="0"/>
              <a:t>In</a:t>
            </a:r>
            <a:r>
              <a:rPr lang="tr-TR" baseline="0" dirty="0" smtClean="0"/>
              <a:t> </a:t>
            </a:r>
            <a:r>
              <a:rPr lang="tr-TR" baseline="0" dirty="0" err="1" smtClean="0"/>
              <a:t>this</a:t>
            </a:r>
            <a:r>
              <a:rPr lang="tr-TR" baseline="0" dirty="0" smtClean="0"/>
              <a:t> </a:t>
            </a:r>
            <a:r>
              <a:rPr lang="tr-TR" baseline="0" dirty="0" err="1" smtClean="0"/>
              <a:t>way</a:t>
            </a:r>
            <a:r>
              <a:rPr lang="tr-TR" baseline="0" dirty="0" smtClean="0"/>
              <a:t> it is </a:t>
            </a:r>
            <a:r>
              <a:rPr lang="tr-TR" baseline="0" dirty="0" err="1" smtClean="0"/>
              <a:t>guaranteed</a:t>
            </a:r>
            <a:r>
              <a:rPr lang="tr-TR" baseline="0" dirty="0" smtClean="0"/>
              <a:t> </a:t>
            </a:r>
            <a:r>
              <a:rPr lang="tr-TR" baseline="0" dirty="0" err="1" smtClean="0"/>
              <a:t>that</a:t>
            </a:r>
            <a:r>
              <a:rPr lang="tr-TR" baseline="0" dirty="0" smtClean="0"/>
              <a:t> m-m </a:t>
            </a:r>
            <a:r>
              <a:rPr lang="tr-TR" baseline="0" dirty="0" err="1" smtClean="0"/>
              <a:t>changes</a:t>
            </a:r>
            <a:r>
              <a:rPr lang="tr-TR" baseline="0" dirty="0" smtClean="0"/>
              <a:t> in </a:t>
            </a:r>
            <a:r>
              <a:rPr lang="tr-TR" baseline="0" dirty="0" err="1" smtClean="0"/>
              <a:t>the</a:t>
            </a:r>
            <a:r>
              <a:rPr lang="tr-TR" baseline="0" dirty="0" smtClean="0"/>
              <a:t> </a:t>
            </a:r>
            <a:r>
              <a:rPr lang="tr-TR" baseline="0" dirty="0" err="1" smtClean="0"/>
              <a:t>composite</a:t>
            </a:r>
            <a:r>
              <a:rPr lang="tr-TR" baseline="0" dirty="0" smtClean="0"/>
              <a:t> </a:t>
            </a:r>
            <a:r>
              <a:rPr lang="tr-TR" baseline="0" dirty="0" err="1" smtClean="0"/>
              <a:t>indicator</a:t>
            </a:r>
            <a:r>
              <a:rPr lang="tr-TR" baseline="0" dirty="0" smtClean="0"/>
              <a:t> </a:t>
            </a:r>
            <a:r>
              <a:rPr lang="tr-TR" baseline="0" dirty="0" err="1" smtClean="0"/>
              <a:t>are</a:t>
            </a:r>
            <a:r>
              <a:rPr lang="tr-TR" baseline="0" dirty="0" smtClean="0"/>
              <a:t> not </a:t>
            </a:r>
            <a:r>
              <a:rPr lang="tr-TR" baseline="0" dirty="0" err="1" smtClean="0"/>
              <a:t>influenced</a:t>
            </a:r>
            <a:r>
              <a:rPr lang="tr-TR" baseline="0" dirty="0" smtClean="0"/>
              <a:t> </a:t>
            </a:r>
            <a:r>
              <a:rPr lang="tr-TR" baseline="0" dirty="0" err="1" smtClean="0"/>
              <a:t>by</a:t>
            </a:r>
            <a:r>
              <a:rPr lang="tr-TR" baseline="0" dirty="0" smtClean="0"/>
              <a:t> </a:t>
            </a:r>
            <a:r>
              <a:rPr lang="tr-TR" baseline="0" dirty="0" err="1" smtClean="0"/>
              <a:t>the</a:t>
            </a:r>
            <a:r>
              <a:rPr lang="tr-TR" baseline="0" dirty="0" smtClean="0"/>
              <a:t> </a:t>
            </a:r>
            <a:r>
              <a:rPr lang="tr-TR" baseline="0" dirty="0" err="1" smtClean="0"/>
              <a:t>irregular</a:t>
            </a:r>
            <a:r>
              <a:rPr lang="tr-TR" baseline="0" dirty="0" smtClean="0"/>
              <a:t> </a:t>
            </a:r>
            <a:r>
              <a:rPr lang="tr-TR" baseline="0" dirty="0" err="1" smtClean="0"/>
              <a:t>movements</a:t>
            </a:r>
            <a:r>
              <a:rPr lang="tr-TR" baseline="0" dirty="0" smtClean="0"/>
              <a:t> in </a:t>
            </a:r>
            <a:r>
              <a:rPr lang="tr-TR" baseline="0" dirty="0" err="1" smtClean="0"/>
              <a:t>any</a:t>
            </a:r>
            <a:r>
              <a:rPr lang="tr-TR" baseline="0" dirty="0" smtClean="0"/>
              <a:t> of </a:t>
            </a:r>
            <a:r>
              <a:rPr lang="tr-TR" baseline="0" dirty="0" err="1" smtClean="0"/>
              <a:t>the</a:t>
            </a:r>
            <a:r>
              <a:rPr lang="tr-TR" baseline="0" dirty="0" smtClean="0"/>
              <a:t> </a:t>
            </a:r>
            <a:r>
              <a:rPr lang="tr-TR" baseline="0" dirty="0" err="1" smtClean="0"/>
              <a:t>indicator</a:t>
            </a:r>
            <a:r>
              <a:rPr lang="tr-TR" baseline="0" dirty="0" smtClean="0"/>
              <a:t> </a:t>
            </a:r>
            <a:r>
              <a:rPr lang="tr-TR" baseline="0" dirty="0" err="1" smtClean="0"/>
              <a:t>series</a:t>
            </a:r>
            <a:r>
              <a:rPr lang="tr-TR" baseline="0" dirty="0" smtClean="0"/>
              <a:t>. </a:t>
            </a:r>
          </a:p>
          <a:p>
            <a:endParaRPr lang="tr-TR" baseline="0" dirty="0" smtClean="0"/>
          </a:p>
          <a:p>
            <a:r>
              <a:rPr lang="tr-TR" baseline="0" dirty="0" err="1" smtClean="0"/>
              <a:t>Literetatür</a:t>
            </a:r>
            <a:r>
              <a:rPr lang="tr-TR" baseline="0" dirty="0" smtClean="0"/>
              <a:t> iş çevrimleri ile ilgilendiği için 1 yıl veya 15 ay altındaki döngüsel hareketleri serilerden ayıklama eğilimde oluyor.  </a:t>
            </a:r>
            <a:r>
              <a:rPr lang="tr-TR" baseline="0" dirty="0" err="1" smtClean="0"/>
              <a:t>Burns</a:t>
            </a:r>
            <a:r>
              <a:rPr lang="tr-TR" baseline="0" dirty="0" smtClean="0"/>
              <a:t> &amp; </a:t>
            </a:r>
            <a:r>
              <a:rPr lang="tr-TR" baseline="0" dirty="0" err="1" smtClean="0"/>
              <a:t>Mitchell</a:t>
            </a:r>
            <a:r>
              <a:rPr lang="tr-TR" baseline="0" dirty="0" smtClean="0"/>
              <a:t> (1946) iş çevrimlerinin süresinin 1 yıldan 12 yıla kadar olacağı yönünde bir argümanı var. 1 yıldan az sürede tamamlanan hareketleri atıyor. </a:t>
            </a:r>
          </a:p>
          <a:p>
            <a:r>
              <a:rPr lang="tr-TR" baseline="0" dirty="0" smtClean="0"/>
              <a:t> </a:t>
            </a:r>
          </a:p>
          <a:p>
            <a:endParaRPr lang="tr-TR" baseline="0" dirty="0" smtClean="0"/>
          </a:p>
        </p:txBody>
      </p:sp>
      <p:sp>
        <p:nvSpPr>
          <p:cNvPr id="4" name="Slide Number Placeholder 3"/>
          <p:cNvSpPr>
            <a:spLocks noGrp="1"/>
          </p:cNvSpPr>
          <p:nvPr>
            <p:ph type="sldNum" sz="quarter" idx="10"/>
          </p:nvPr>
        </p:nvSpPr>
        <p:spPr/>
        <p:txBody>
          <a:bodyPr/>
          <a:lstStyle/>
          <a:p>
            <a:fld id="{DC519D8D-468B-4C65-83CE-27AB26224846}" type="slidenum">
              <a:rPr lang="tr-TR" smtClean="0"/>
              <a:pPr/>
              <a:t>7</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Verileri nasıl</a:t>
            </a:r>
            <a:r>
              <a:rPr lang="tr-TR" baseline="0" dirty="0" smtClean="0"/>
              <a:t> bir işlemden geçireceğiniz iktisadi döngüyü nasıl tanımladığınız la ilişkili. Klasik tanımda döngüyü serinin seviyesindeki değişime göre tanımlıyoruz. Diğer kavram olan büyüme döngüsünde ise serideki </a:t>
            </a:r>
            <a:r>
              <a:rPr lang="tr-TR" baseline="0" dirty="0" err="1" smtClean="0"/>
              <a:t>büyümeyinin</a:t>
            </a:r>
            <a:r>
              <a:rPr lang="tr-TR" baseline="0" dirty="0" smtClean="0"/>
              <a:t> trend büyümeye kıyasla farkına bakıyoruz. Örneğin klasik döngüde resesyon  </a:t>
            </a:r>
            <a:r>
              <a:rPr lang="tr-TR" baseline="0" dirty="0" err="1" smtClean="0"/>
              <a:t>GSYİHdaki</a:t>
            </a:r>
            <a:r>
              <a:rPr lang="tr-TR" baseline="0" dirty="0" smtClean="0"/>
              <a:t> iki çeyreklik gerileme </a:t>
            </a:r>
            <a:r>
              <a:rPr lang="tr-TR" baseline="0" dirty="0" err="1" smtClean="0"/>
              <a:t>olareak</a:t>
            </a:r>
            <a:r>
              <a:rPr lang="tr-TR" baseline="0" dirty="0" smtClean="0"/>
              <a:t> tanımlanıyorsa. Büyüme döngüsünde potansiyelin altında iki çeyreklik büyüme </a:t>
            </a:r>
            <a:r>
              <a:rPr lang="tr-TR" baseline="0" dirty="0" err="1" smtClean="0"/>
              <a:t>durgunlauğa</a:t>
            </a:r>
            <a:r>
              <a:rPr lang="tr-TR" baseline="0" dirty="0" smtClean="0"/>
              <a:t> karşılık geliyor.  Tanım gereği klasik döngüler büyüme döngülerinin alt kümesi. NBER klasik döngü anlayışına göre iş çevrimlerini belirliyor.  Dolayısıyla eğer klasik döngü tanımını benimsiyorsanız analizi serileri değişimleri üzerinden yapıyorsunuz. Büyüme döngüsü tanımını benimsiyorsanız seriyi genel eğiliminden arındırmak filtrelemek gerekiyor. </a:t>
            </a:r>
          </a:p>
          <a:p>
            <a:endParaRPr lang="tr-TR" baseline="0" dirty="0" smtClean="0"/>
          </a:p>
          <a:p>
            <a:r>
              <a:rPr lang="tr-TR" baseline="0" dirty="0" smtClean="0"/>
              <a:t>Serilerin mevsimsellikten arındırılması, bir şekilde filtrelenmesi ve bu seriler bileşik endeks oluşturmak üzere birlikte değerlendirileceği için aynı ölçeğe getiriliyorlar. Bunun için biz </a:t>
            </a:r>
            <a:r>
              <a:rPr lang="tr-TR" baseline="0" dirty="0" err="1" smtClean="0"/>
              <a:t>ortalamsını</a:t>
            </a:r>
            <a:r>
              <a:rPr lang="tr-TR" baseline="0" dirty="0" smtClean="0"/>
              <a:t> çıkartıp, standart sapmasına bölüyoruz. </a:t>
            </a:r>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8</a:t>
            </a:fld>
            <a:endParaRPr lang="tr-TR"/>
          </a:p>
        </p:txBody>
      </p:sp>
    </p:spTree>
    <p:extLst>
      <p:ext uri="{BB962C8B-B14F-4D97-AF65-F5344CB8AC3E}">
        <p14:creationId xmlns:p14="http://schemas.microsoft.com/office/powerpoint/2010/main" val="52321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Pratik</a:t>
            </a:r>
            <a:r>
              <a:rPr lang="tr-TR" baseline="0" dirty="0" smtClean="0"/>
              <a:t> bir şekilde ortalama alarak oluşturmak mümkün. ABD için Conference Board ve OECD bu şekilde yapıyor. </a:t>
            </a:r>
          </a:p>
          <a:p>
            <a:r>
              <a:rPr lang="tr-TR" baseline="0" dirty="0" smtClean="0"/>
              <a:t>Modele  dayanarak da oluşturuluyor. </a:t>
            </a:r>
            <a:r>
              <a:rPr lang="tr-TR" baseline="0" dirty="0" err="1" smtClean="0"/>
              <a:t>VAR’da</a:t>
            </a:r>
            <a:r>
              <a:rPr lang="tr-TR" baseline="0" dirty="0" smtClean="0"/>
              <a:t> hedef değişken veya değişkenler aday göstergelerle aynı VAR sistemine sokuluyor. Hedef değişkenin tahmini bileşik öncü gösterge olarak tanımlanıyor.  Bu tip bir modelde varsa eğer hedef değişkenle öncü gösterge eş bütünleşikse bunu hesaba katabiliyorsunuz.  Denklemlere hedef değişkenin gecikmeli değerlerini </a:t>
            </a:r>
            <a:r>
              <a:rPr lang="tr-TR" baseline="0" dirty="0" err="1" smtClean="0"/>
              <a:t>ekleyebilriyorsunuz</a:t>
            </a:r>
            <a:r>
              <a:rPr lang="tr-TR" baseline="0" dirty="0" smtClean="0"/>
              <a:t> ve hedef değişkenin tahmini niteliğinde olan bileşik öncü gösterge için bir güven aralığı oluşturabiliyorsunuz. </a:t>
            </a:r>
          </a:p>
          <a:p>
            <a:r>
              <a:rPr lang="tr-TR" baseline="0" dirty="0" smtClean="0"/>
              <a:t>Faktör modellerinde hedef değişkenleri harekete geçiren ortak faktör öncü göstergelerin bir fonksiyonu olarak modelleniyor. </a:t>
            </a:r>
          </a:p>
          <a:p>
            <a:endParaRPr lang="tr-TR" baseline="0" dirty="0" smtClean="0"/>
          </a:p>
          <a:p>
            <a:r>
              <a:rPr lang="tr-TR" baseline="0" dirty="0" smtClean="0"/>
              <a:t>MS’de aynı mantıkla durum değişkeni öncü göstergelerin bir fonksiyonu. </a:t>
            </a:r>
          </a:p>
          <a:p>
            <a:endParaRPr lang="tr-TR" baseline="0" dirty="0" smtClean="0"/>
          </a:p>
          <a:p>
            <a:r>
              <a:rPr lang="tr-TR" baseline="0" dirty="0" smtClean="0"/>
              <a:t>Öncü gösterge oluşturma sürecinin genel çerçevesini bu şekilde çizdikten sonra kısaca Türkiye için yapılmış çalışmalara değinmek istiyorum </a:t>
            </a:r>
          </a:p>
          <a:p>
            <a:r>
              <a:rPr lang="tr-TR" baseline="0" dirty="0" smtClean="0"/>
              <a:t>Burada sadece daha yakın dönem çalışmaları aldım. Bunlara Neftçi - </a:t>
            </a:r>
            <a:r>
              <a:rPr lang="tr-TR" baseline="0" dirty="0" err="1" smtClean="0"/>
              <a:t>Özmucur</a:t>
            </a:r>
            <a:r>
              <a:rPr lang="tr-TR" baseline="0" dirty="0" smtClean="0"/>
              <a:t> (1991) , Özatay (1986) (elektrik üretimi öncü), Çanakçı(1991) çalışmalarını dahil etmek lazım. </a:t>
            </a:r>
          </a:p>
          <a:p>
            <a:endParaRPr lang="tr-TR" baseline="0" dirty="0" smtClean="0"/>
          </a:p>
          <a:p>
            <a:endParaRPr lang="tr-TR" baseline="0" dirty="0" smtClean="0"/>
          </a:p>
          <a:p>
            <a:r>
              <a:rPr lang="tr-TR" baseline="0" dirty="0" smtClean="0"/>
              <a:t>Atabek ve diğerleri OECD yaklaşımını takip ederek sanayi üretimin döngülerini tahmin edecek öncü bileşik endeks oluşturuyorlar. </a:t>
            </a:r>
          </a:p>
          <a:p>
            <a:endParaRPr lang="tr-TR" baseline="0" dirty="0" smtClean="0"/>
          </a:p>
          <a:p>
            <a:r>
              <a:rPr lang="en-US" baseline="0" dirty="0" smtClean="0"/>
              <a:t>The aim of this paper is to construct a composite leading indicator (CLI) for Turkish economic activity that would crucially provide earlier signals of turning points between economic expansions and slowdowns. First, for this analysis, the index of industrial production is selected as an indicator for economic activity. Second, a group of variables that perform well both in forecasting and in tracking cyclical developments of economic activity is selected from a broad set of economic indicators related to industrial production. While constructing the CLI, a growth cycle approach is used. The resulting cyclical patterns of the series are obtained by eliminating seasonal, irregular, and trend components via TRAMO/SEATS programs and </a:t>
            </a:r>
            <a:r>
              <a:rPr lang="en-US" baseline="0" dirty="0" err="1" smtClean="0"/>
              <a:t>Hodrick</a:t>
            </a:r>
            <a:r>
              <a:rPr lang="en-US" baseline="0" dirty="0" smtClean="0"/>
              <a:t>-Prescott filter. The selection of the component series is based on theoretical economic significance and their leading performance at cyclical turning points. From the selected series, different CLIs are constructed, and that with the best performance is chosen as the CLI for Turkish economic activity</a:t>
            </a:r>
            <a:r>
              <a:rPr lang="tr-TR" baseline="0" dirty="0" smtClean="0"/>
              <a:t>. Bileşik endeks ortalama alınarak oluşturulmaktır. IP 1980lerden başlıyor. </a:t>
            </a:r>
          </a:p>
          <a:p>
            <a:r>
              <a:rPr lang="tr-TR" baseline="0" dirty="0" err="1" smtClean="0"/>
              <a:t>Average</a:t>
            </a:r>
            <a:r>
              <a:rPr lang="tr-TR" baseline="0" dirty="0" smtClean="0"/>
              <a:t> </a:t>
            </a:r>
            <a:r>
              <a:rPr lang="tr-TR" baseline="0" dirty="0" err="1" smtClean="0"/>
              <a:t>lead</a:t>
            </a:r>
            <a:r>
              <a:rPr lang="tr-TR" baseline="0" dirty="0" smtClean="0"/>
              <a:t> time at </a:t>
            </a:r>
            <a:r>
              <a:rPr lang="tr-TR" baseline="0" dirty="0" err="1" smtClean="0"/>
              <a:t>troughs</a:t>
            </a:r>
            <a:r>
              <a:rPr lang="tr-TR" baseline="0" dirty="0" smtClean="0"/>
              <a:t> is </a:t>
            </a:r>
            <a:r>
              <a:rPr lang="tr-TR" baseline="0" dirty="0" err="1" smtClean="0"/>
              <a:t>longer</a:t>
            </a:r>
            <a:r>
              <a:rPr lang="tr-TR" baseline="0" dirty="0" smtClean="0"/>
              <a:t> </a:t>
            </a:r>
            <a:r>
              <a:rPr lang="tr-TR" baseline="0" dirty="0" err="1" smtClean="0"/>
              <a:t>than</a:t>
            </a:r>
            <a:r>
              <a:rPr lang="tr-TR" baseline="0" dirty="0" smtClean="0"/>
              <a:t> </a:t>
            </a:r>
            <a:r>
              <a:rPr lang="tr-TR" baseline="0" dirty="0" err="1" smtClean="0"/>
              <a:t>average</a:t>
            </a:r>
            <a:r>
              <a:rPr lang="tr-TR" baseline="0" dirty="0" smtClean="0"/>
              <a:t> </a:t>
            </a:r>
            <a:r>
              <a:rPr lang="tr-TR" baseline="0" dirty="0" err="1" smtClean="0"/>
              <a:t>lead</a:t>
            </a:r>
            <a:r>
              <a:rPr lang="tr-TR" baseline="0" dirty="0" smtClean="0"/>
              <a:t> time at </a:t>
            </a:r>
            <a:r>
              <a:rPr lang="tr-TR" baseline="0" dirty="0" err="1" smtClean="0"/>
              <a:t>peaks</a:t>
            </a:r>
            <a:r>
              <a:rPr lang="tr-TR" baseline="0" dirty="0" smtClean="0"/>
              <a:t>.</a:t>
            </a:r>
          </a:p>
          <a:p>
            <a:endParaRPr lang="tr-TR" baseline="0" dirty="0" smtClean="0"/>
          </a:p>
          <a:p>
            <a:r>
              <a:rPr lang="tr-TR" baseline="0" dirty="0" smtClean="0"/>
              <a:t>Altuğ, </a:t>
            </a:r>
            <a:r>
              <a:rPr lang="tr-TR" baseline="0" dirty="0" err="1" smtClean="0"/>
              <a:t>Uluceviz</a:t>
            </a:r>
            <a:r>
              <a:rPr lang="tr-TR" baseline="0" dirty="0" smtClean="0"/>
              <a:t> çalışması (IP </a:t>
            </a:r>
            <a:r>
              <a:rPr lang="tr-TR" baseline="0" dirty="0" err="1" smtClean="0"/>
              <a:t>and</a:t>
            </a:r>
            <a:r>
              <a:rPr lang="tr-TR" baseline="0" dirty="0" smtClean="0"/>
              <a:t> CPI)</a:t>
            </a:r>
          </a:p>
          <a:p>
            <a:r>
              <a:rPr lang="en-US" sz="1200" b="0" i="0" u="none" strike="noStrike" baseline="0" dirty="0" smtClean="0"/>
              <a:t>This paper develops a set of leading indicators of industrial production growth and</a:t>
            </a:r>
          </a:p>
          <a:p>
            <a:r>
              <a:rPr lang="en-US" sz="1200" b="0" i="0" u="none" strike="noStrike" baseline="0" dirty="0" smtClean="0"/>
              <a:t>consumer price inflation for the period 2001-2010. The choice of indicators is based on</a:t>
            </a:r>
          </a:p>
          <a:p>
            <a:r>
              <a:rPr lang="en-US" sz="1200" b="0" i="0" u="none" strike="noStrike" baseline="0" dirty="0" smtClean="0"/>
              <a:t>pseudo out-of-sample forecasting exercise implemented by Stock and Watson (2003),</a:t>
            </a:r>
          </a:p>
          <a:p>
            <a:r>
              <a:rPr lang="en-US" sz="1200" b="0" i="0" u="none" strike="noStrike" baseline="0" dirty="0" smtClean="0"/>
              <a:t>amongst others. We find that asset prices that reflect </a:t>
            </a:r>
            <a:r>
              <a:rPr lang="en-US" sz="1200" b="0" i="0" u="none" strike="noStrike" baseline="0" dirty="0" err="1" smtClean="0"/>
              <a:t>expectational</a:t>
            </a:r>
            <a:r>
              <a:rPr lang="en-US" sz="1200" b="0" i="0" u="none" strike="noStrike" baseline="0" dirty="0" smtClean="0"/>
              <a:t> factors or interest</a:t>
            </a:r>
          </a:p>
          <a:p>
            <a:r>
              <a:rPr lang="en-US" sz="1200" b="0" i="0" u="none" strike="noStrike" baseline="0" dirty="0" smtClean="0"/>
              <a:t>rates that capture the costs of borrowing for the Turkish economy tend to have the</a:t>
            </a:r>
          </a:p>
          <a:p>
            <a:r>
              <a:rPr lang="en-US" sz="1200" b="0" i="0" u="none" strike="noStrike" baseline="0" dirty="0" smtClean="0"/>
              <a:t>greatest predictive power for future real activity and inflation. Our findings provide</a:t>
            </a:r>
          </a:p>
          <a:p>
            <a:r>
              <a:rPr lang="en-US" sz="1200" b="0" i="0" u="none" strike="noStrike" baseline="0" dirty="0" smtClean="0"/>
              <a:t>evidence on the factors determining real activity and inflation in a period of disinflation</a:t>
            </a:r>
          </a:p>
          <a:p>
            <a:r>
              <a:rPr lang="en-US" sz="1200" b="0" i="0" u="none" strike="noStrike" baseline="0" dirty="0" smtClean="0"/>
              <a:t>and normalization for the Turkish economy.</a:t>
            </a:r>
            <a:endParaRPr lang="tr-TR" baseline="0" dirty="0" smtClean="0"/>
          </a:p>
          <a:p>
            <a:endParaRPr lang="tr-TR" baseline="0" dirty="0" smtClean="0"/>
          </a:p>
          <a:p>
            <a:r>
              <a:rPr lang="tr-TR" baseline="0" dirty="0" err="1" smtClean="0"/>
              <a:t>Aruoba</a:t>
            </a:r>
            <a:r>
              <a:rPr lang="tr-TR" baseline="0" dirty="0" smtClean="0"/>
              <a:t> ve Sarıkaya bileşik iktisadi faaliyet göstergesi </a:t>
            </a:r>
            <a:r>
              <a:rPr lang="tr-TR" baseline="0" dirty="0" err="1" smtClean="0"/>
              <a:t>oluşturoyor</a:t>
            </a:r>
            <a:r>
              <a:rPr lang="tr-TR" baseline="0" dirty="0" smtClean="0"/>
              <a:t>. Bileşik hedef değişkeni.</a:t>
            </a:r>
          </a:p>
          <a:p>
            <a:r>
              <a:rPr lang="tr-TR" sz="1200" b="0" i="0" u="none" strike="noStrike" kern="1200" baseline="0" dirty="0" smtClean="0">
                <a:solidFill>
                  <a:schemeClr val="tx1"/>
                </a:solidFill>
                <a:latin typeface="+mn-lt"/>
                <a:ea typeface="+mn-ea"/>
                <a:cs typeface="+mn-cs"/>
              </a:rPr>
              <a:t>Analiz 1987-2011 dönemini kapsamaktadır. Reel iktisadi faaliyet göstergesinin tahmini aylık (sanayi</a:t>
            </a:r>
          </a:p>
          <a:p>
            <a:r>
              <a:rPr lang="tr-TR" sz="1200" b="0" i="0" u="none" strike="noStrike" kern="1200" baseline="0" dirty="0" smtClean="0">
                <a:solidFill>
                  <a:schemeClr val="tx1"/>
                </a:solidFill>
                <a:latin typeface="+mn-lt"/>
                <a:ea typeface="+mn-ea"/>
                <a:cs typeface="+mn-cs"/>
              </a:rPr>
              <a:t>üretim endeksi, elektrik üretimi, ara malı ithalat miktar endeksi ve istihdam) ve çeyreklik (GSYH)</a:t>
            </a:r>
          </a:p>
          <a:p>
            <a:r>
              <a:rPr lang="tr-TR" sz="1200" b="0" i="0" u="none" strike="noStrike" kern="1200" baseline="0" dirty="0" smtClean="0">
                <a:solidFill>
                  <a:schemeClr val="tx1"/>
                </a:solidFill>
                <a:latin typeface="+mn-lt"/>
                <a:ea typeface="+mn-ea"/>
                <a:cs typeface="+mn-cs"/>
              </a:rPr>
              <a:t>frekanslarda açıklanan beş değişkene dayanmaktadır.</a:t>
            </a:r>
            <a:endParaRPr lang="tr-TR" baseline="0" dirty="0" smtClean="0"/>
          </a:p>
          <a:p>
            <a:r>
              <a:rPr lang="tr-TR" baseline="0" dirty="0" smtClean="0"/>
              <a:t> </a:t>
            </a:r>
          </a:p>
          <a:p>
            <a:endParaRPr lang="tr-TR" baseline="0" dirty="0" smtClean="0"/>
          </a:p>
          <a:p>
            <a:r>
              <a:rPr lang="tr-TR" sz="1200" dirty="0" smtClean="0">
                <a:latin typeface="Arial" panose="020B0604020202020204" pitchFamily="34" charset="0"/>
                <a:cs typeface="Arial" panose="020B0604020202020204" pitchFamily="34" charset="0"/>
              </a:rPr>
              <a:t>Chadwick ve Şengül öncü</a:t>
            </a:r>
            <a:r>
              <a:rPr lang="tr-TR" sz="1200" baseline="0" dirty="0" smtClean="0">
                <a:latin typeface="Arial" panose="020B0604020202020204" pitchFamily="34" charset="0"/>
                <a:cs typeface="Arial" panose="020B0604020202020204" pitchFamily="34" charset="0"/>
              </a:rPr>
              <a:t> gösterge üzerine değil ama işsizliği </a:t>
            </a:r>
            <a:r>
              <a:rPr lang="tr-TR" sz="1200" baseline="0" dirty="0" err="1" smtClean="0">
                <a:latin typeface="Arial" panose="020B0604020202020204" pitchFamily="34" charset="0"/>
                <a:cs typeface="Arial" panose="020B0604020202020204" pitchFamily="34" charset="0"/>
              </a:rPr>
              <a:t>google’da</a:t>
            </a:r>
            <a:r>
              <a:rPr lang="tr-TR" sz="1200" baseline="0" dirty="0" smtClean="0">
                <a:latin typeface="Arial" panose="020B0604020202020204" pitchFamily="34" charset="0"/>
                <a:cs typeface="Arial" panose="020B0604020202020204" pitchFamily="34" charset="0"/>
              </a:rPr>
              <a:t> işgücü piyasası ile ilgili bazı kelimelerin arama  sıklığını değişken olarak kullanarak işsizliği tahmin ediyorlar. </a:t>
            </a:r>
            <a:endParaRPr lang="tr-TR" baseline="0" dirty="0" smtClean="0"/>
          </a:p>
          <a:p>
            <a:endParaRPr lang="tr-TR" dirty="0"/>
          </a:p>
        </p:txBody>
      </p:sp>
      <p:sp>
        <p:nvSpPr>
          <p:cNvPr id="4" name="Slide Number Placeholder 3"/>
          <p:cNvSpPr>
            <a:spLocks noGrp="1"/>
          </p:cNvSpPr>
          <p:nvPr>
            <p:ph type="sldNum" sz="quarter" idx="10"/>
          </p:nvPr>
        </p:nvSpPr>
        <p:spPr/>
        <p:txBody>
          <a:bodyPr/>
          <a:lstStyle/>
          <a:p>
            <a:fld id="{DC519D8D-468B-4C65-83CE-27AB26224846}" type="slidenum">
              <a:rPr lang="tr-TR" smtClean="0"/>
              <a:pPr/>
              <a:t>9</a:t>
            </a:fld>
            <a:endParaRPr lang="tr-TR"/>
          </a:p>
        </p:txBody>
      </p:sp>
    </p:spTree>
    <p:extLst>
      <p:ext uri="{BB962C8B-B14F-4D97-AF65-F5344CB8AC3E}">
        <p14:creationId xmlns:p14="http://schemas.microsoft.com/office/powerpoint/2010/main" val="52321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D5C3DD1-C64D-4958-A139-F180A5D9CC5E}" type="datetime1">
              <a:rPr lang="tr-TR" smtClean="0"/>
              <a:pPr/>
              <a:t>30.04.2014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FCA75C-79F9-4A33-88DD-4F71A005F1AD}" type="slidenum">
              <a:rPr lang="tr-TR" smtClean="0"/>
              <a:pPr/>
              <a:t>‹#›</a:t>
            </a:fld>
            <a:endParaRPr lang="tr-TR"/>
          </a:p>
        </p:txBody>
      </p:sp>
    </p:spTree>
    <p:extLst>
      <p:ext uri="{BB962C8B-B14F-4D97-AF65-F5344CB8AC3E}">
        <p14:creationId xmlns:p14="http://schemas.microsoft.com/office/powerpoint/2010/main" val="308985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892BF34-4AC7-4CE8-BFD5-0EB162BFCF61}" type="datetime1">
              <a:rPr lang="tr-TR" smtClean="0"/>
              <a:pPr/>
              <a:t>30.04.2014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FCA75C-79F9-4A33-88DD-4F71A005F1AD}" type="slidenum">
              <a:rPr lang="tr-TR" smtClean="0"/>
              <a:pPr/>
              <a:t>‹#›</a:t>
            </a:fld>
            <a:endParaRPr lang="tr-TR"/>
          </a:p>
        </p:txBody>
      </p:sp>
      <p:sp>
        <p:nvSpPr>
          <p:cNvPr id="7" name="Content Placeholder 2"/>
          <p:cNvSpPr>
            <a:spLocks noGrp="1"/>
          </p:cNvSpPr>
          <p:nvPr>
            <p:ph idx="13"/>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8" name="Rectangle 7"/>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10"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387931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900CDF2-6A20-41E7-92D9-582A814633B5}" type="datetime1">
              <a:rPr lang="tr-TR" smtClean="0"/>
              <a:pPr/>
              <a:t>30.04.2014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FCA75C-79F9-4A33-88DD-4F71A005F1AD}" type="slidenum">
              <a:rPr lang="tr-TR" smtClean="0"/>
              <a:pPr/>
              <a:t>‹#›</a:t>
            </a:fld>
            <a:endParaRPr lang="tr-TR"/>
          </a:p>
        </p:txBody>
      </p:sp>
      <p:sp>
        <p:nvSpPr>
          <p:cNvPr id="7" name="Content Placeholder 2"/>
          <p:cNvSpPr>
            <a:spLocks noGrp="1"/>
          </p:cNvSpPr>
          <p:nvPr>
            <p:ph idx="13"/>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8" name="Rectangle 7"/>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10"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150212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2" name="Rectangle 1"/>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12"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14869740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14355295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1486974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C1386C7-AE3F-4DA6-9EA3-43482755216B}" type="datetime1">
              <a:rPr lang="tr-TR" smtClean="0"/>
              <a:pPr/>
              <a:t>30.04.2014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FCA75C-79F9-4A33-88DD-4F71A005F1AD}" type="slidenum">
              <a:rPr lang="tr-TR" smtClean="0"/>
              <a:pPr/>
              <a:t>‹#›</a:t>
            </a:fld>
            <a:endParaRPr lang="tr-TR"/>
          </a:p>
        </p:txBody>
      </p:sp>
    </p:spTree>
    <p:extLst>
      <p:ext uri="{BB962C8B-B14F-4D97-AF65-F5344CB8AC3E}">
        <p14:creationId xmlns:p14="http://schemas.microsoft.com/office/powerpoint/2010/main" val="4178766488"/>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14869740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14869740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Content Placeholder 2"/>
          <p:cNvSpPr>
            <a:spLocks noGrp="1"/>
          </p:cNvSpPr>
          <p:nvPr>
            <p:ph idx="10"/>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3D26C1-72B9-4A30-9A54-A050FA3AE065}" type="datetime1">
              <a:rPr lang="tr-TR" smtClean="0"/>
              <a:pPr/>
              <a:t>30.04.2014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FCA75C-79F9-4A33-88DD-4F71A005F1AD}" type="slidenum">
              <a:rPr lang="tr-TR" smtClean="0"/>
              <a:pPr/>
              <a:t>‹#›</a:t>
            </a:fld>
            <a:endParaRPr lang="tr-TR"/>
          </a:p>
        </p:txBody>
      </p:sp>
    </p:spTree>
    <p:extLst>
      <p:ext uri="{BB962C8B-B14F-4D97-AF65-F5344CB8AC3E}">
        <p14:creationId xmlns:p14="http://schemas.microsoft.com/office/powerpoint/2010/main" val="18746736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24673615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FFC861D-3F12-414F-99A5-0D6ADB26B926}" type="datetime1">
              <a:rPr lang="tr-TR" smtClean="0"/>
              <a:pPr/>
              <a:t>30.04.2014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FCA75C-79F9-4A33-88DD-4F71A005F1AD}" type="slidenum">
              <a:rPr lang="tr-TR" smtClean="0"/>
              <a:pPr/>
              <a:t>‹#›</a:t>
            </a:fld>
            <a:endParaRPr lang="tr-TR"/>
          </a:p>
        </p:txBody>
      </p:sp>
    </p:spTree>
    <p:extLst>
      <p:ext uri="{BB962C8B-B14F-4D97-AF65-F5344CB8AC3E}">
        <p14:creationId xmlns:p14="http://schemas.microsoft.com/office/powerpoint/2010/main" val="180162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9F9AD25-DF4E-4301-BC95-CA4D8184303C}" type="datetime1">
              <a:rPr lang="tr-TR" smtClean="0"/>
              <a:pPr/>
              <a:t>30.04.2014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FCA75C-79F9-4A33-88DD-4F71A005F1AD}" type="slidenum">
              <a:rPr lang="tr-TR" smtClean="0"/>
              <a:pPr/>
              <a:t>‹#›</a:t>
            </a:fld>
            <a:endParaRPr lang="tr-TR"/>
          </a:p>
        </p:txBody>
      </p:sp>
    </p:spTree>
    <p:extLst>
      <p:ext uri="{BB962C8B-B14F-4D97-AF65-F5344CB8AC3E}">
        <p14:creationId xmlns:p14="http://schemas.microsoft.com/office/powerpoint/2010/main" val="1390508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A6DABD8-2124-4F62-8C31-1A6E9756EBED}" type="datetime1">
              <a:rPr lang="tr-TR" smtClean="0"/>
              <a:pPr/>
              <a:t>30.04.2014</a:t>
            </a:fld>
            <a:endParaRPr lang="tr-TR"/>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7D2024D-9D00-4DFC-943B-4D4551638414}" type="slidenum">
              <a:rPr lang="tr-TR" smtClean="0"/>
              <a:pPr/>
              <a:t>‹#›</a:t>
            </a:fld>
            <a:endParaRPr lang="tr-TR" dirty="0"/>
          </a:p>
        </p:txBody>
      </p:sp>
      <p:sp>
        <p:nvSpPr>
          <p:cNvPr id="6"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7" name="Rectangle 6"/>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9"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1708119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D9F3E-17D9-43D9-B9CE-D5AB0B665C9A}" type="datetime1">
              <a:rPr lang="tr-TR" smtClean="0"/>
              <a:pPr/>
              <a:t>30.04.2014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FCA75C-79F9-4A33-88DD-4F71A005F1AD}" type="slidenum">
              <a:rPr lang="tr-TR" smtClean="0"/>
              <a:pPr/>
              <a:t>‹#›</a:t>
            </a:fld>
            <a:endParaRPr lang="tr-TR"/>
          </a:p>
        </p:txBody>
      </p:sp>
      <p:sp>
        <p:nvSpPr>
          <p:cNvPr id="5"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6" name="Rectangle 5"/>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8"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3568131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F16A4F-8B08-4885-836A-E8FE7EE1BE0A}" type="datetime1">
              <a:rPr lang="tr-TR" smtClean="0"/>
              <a:pPr/>
              <a:t>30.04.2014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FCA75C-79F9-4A33-88DD-4F71A005F1AD}" type="slidenum">
              <a:rPr lang="tr-TR" smtClean="0"/>
              <a:pPr/>
              <a:t>‹#›</a:t>
            </a:fld>
            <a:endParaRPr lang="tr-TR"/>
          </a:p>
        </p:txBody>
      </p:sp>
      <p:sp>
        <p:nvSpPr>
          <p:cNvPr id="8" name="Content Placeholder 2"/>
          <p:cNvSpPr>
            <a:spLocks noGrp="1"/>
          </p:cNvSpPr>
          <p:nvPr>
            <p:ph idx="13"/>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9" name="Rectangle 8"/>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11"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379290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E6B73C-E6CF-4AE3-940E-CA67BC7F35DA}" type="datetime1">
              <a:rPr lang="tr-TR" smtClean="0"/>
              <a:pPr/>
              <a:t>30.04.2014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FCA75C-79F9-4A33-88DD-4F71A005F1AD}" type="slidenum">
              <a:rPr lang="tr-TR" smtClean="0"/>
              <a:pPr/>
              <a:t>‹#›</a:t>
            </a:fld>
            <a:endParaRPr lang="tr-TR"/>
          </a:p>
        </p:txBody>
      </p:sp>
      <p:sp>
        <p:nvSpPr>
          <p:cNvPr id="8" name="Content Placeholder 2"/>
          <p:cNvSpPr>
            <a:spLocks noGrp="1"/>
          </p:cNvSpPr>
          <p:nvPr>
            <p:ph idx="13"/>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9" name="Rectangle 8"/>
          <p:cNvSpPr/>
          <p:nvPr userDrawn="1"/>
        </p:nvSpPr>
        <p:spPr>
          <a:xfrm>
            <a:off x="0" y="0"/>
            <a:ext cx="91440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lide Number Placeholder 5"/>
          <p:cNvSpPr txBox="1">
            <a:spLocks/>
          </p:cNvSpPr>
          <p:nvPr userDrawn="1"/>
        </p:nvSpPr>
        <p:spPr>
          <a:xfrm>
            <a:off x="8305800" y="6477000"/>
            <a:ext cx="429768" cy="239077"/>
          </a:xfrm>
          <a:prstGeom prst="rect">
            <a:avLst/>
          </a:prstGeom>
          <a:solidFill>
            <a:schemeClr val="tx2">
              <a:lumMod val="75000"/>
            </a:schemeClr>
          </a:solidFill>
          <a:ln w="25400" cap="flat" cmpd="sng" algn="ctr">
            <a:noFill/>
            <a:prstDash val="solid"/>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none"/>
        </p:style>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CA75C-79F9-4A33-88DD-4F71A005F1AD}" type="slidenum">
              <a:rPr lang="tr-TR" smtClean="0"/>
              <a:pPr/>
              <a:t>‹#›</a:t>
            </a:fld>
            <a:endParaRPr lang="tr-TR" dirty="0"/>
          </a:p>
        </p:txBody>
      </p:sp>
      <p:sp>
        <p:nvSpPr>
          <p:cNvPr id="11" name="Title 1"/>
          <p:cNvSpPr txBox="1">
            <a:spLocks/>
          </p:cNvSpPr>
          <p:nvPr userDrawn="1"/>
        </p:nvSpPr>
        <p:spPr>
          <a:xfrm>
            <a:off x="495300" y="6477000"/>
            <a:ext cx="8153400" cy="0"/>
          </a:xfrm>
          <a:prstGeom prst="rect">
            <a:avLst/>
          </a:prstGeom>
          <a:solidFill>
            <a:schemeClr val="tx2">
              <a:lumMod val="75000"/>
            </a:schemeClr>
          </a:solidFill>
          <a:ln>
            <a:solidFill>
              <a:schemeClr val="tx2">
                <a:lumMod val="75000"/>
              </a:schemeClr>
            </a:solidFill>
          </a:ln>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800" dirty="0">
              <a:solidFill>
                <a:schemeClr val="accent2">
                  <a:lumMod val="20000"/>
                  <a:lumOff val="80000"/>
                </a:schemeClr>
              </a:solidFill>
            </a:endParaRPr>
          </a:p>
        </p:txBody>
      </p:sp>
    </p:spTree>
    <p:extLst>
      <p:ext uri="{BB962C8B-B14F-4D97-AF65-F5344CB8AC3E}">
        <p14:creationId xmlns:p14="http://schemas.microsoft.com/office/powerpoint/2010/main" val="11365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386C7-AE3F-4DA6-9EA3-43482755216B}" type="datetime1">
              <a:rPr lang="tr-TR" smtClean="0"/>
              <a:pPr/>
              <a:t>30.04.2014</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CA75C-79F9-4A33-88DD-4F71A005F1AD}" type="slidenum">
              <a:rPr lang="tr-TR" smtClean="0"/>
              <a:pPr/>
              <a:t>‹#›</a:t>
            </a:fld>
            <a:endParaRPr lang="tr-TR"/>
          </a:p>
        </p:txBody>
      </p:sp>
    </p:spTree>
    <p:extLst>
      <p:ext uri="{BB962C8B-B14F-4D97-AF65-F5344CB8AC3E}">
        <p14:creationId xmlns:p14="http://schemas.microsoft.com/office/powerpoint/2010/main" val="176697911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39" r:id="rId16"/>
    <p:sldLayoutId id="2147483838" r:id="rId17"/>
    <p:sldLayoutId id="2147483820" r:id="rId18"/>
    <p:sldLayoutId id="2147483842" r:id="rId19"/>
    <p:sldLayoutId id="2147483841" r:id="rId20"/>
    <p:sldLayoutId id="2147483840" r:id="rId21"/>
    <p:sldLayoutId id="2147483821" r:id="rId22"/>
    <p:sldLayoutId id="2147483822" r:id="rId23"/>
    <p:sldLayoutId id="2147483823" r:id="rId24"/>
    <p:sldLayoutId id="2147483824" r:id="rId25"/>
    <p:sldLayoutId id="2147483825" r:id="rId26"/>
    <p:sldLayoutId id="2147483826" r:id="rId27"/>
    <p:sldLayoutId id="2147483827" r:id="rId28"/>
    <p:sldLayoutId id="2147483828" r:id="rId29"/>
    <p:sldLayoutId id="2147483829" r:id="rId30"/>
    <p:sldLayoutId id="2147483830" r:id="rId31"/>
    <p:sldLayoutId id="2147483831" r:id="rId32"/>
    <p:sldLayoutId id="2147483832" r:id="rId33"/>
    <p:sldLayoutId id="2147483833" r:id="rId34"/>
    <p:sldLayoutId id="2147483834" r:id="rId35"/>
    <p:sldLayoutId id="2147483835" r:id="rId36"/>
    <p:sldLayoutId id="2147483836" r:id="rId37"/>
    <p:sldLayoutId id="2147483837" r:id="rId3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3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32.xml"/><Relationship Id="rId5" Type="http://schemas.openxmlformats.org/officeDocument/2006/relationships/chart" Target="../charts/chart7.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2.xml"/><Relationship Id="rId1" Type="http://schemas.openxmlformats.org/officeDocument/2006/relationships/slideLayout" Target="../slideLayouts/slideLayout35.xml"/><Relationship Id="rId4" Type="http://schemas.openxmlformats.org/officeDocument/2006/relationships/chart" Target="../charts/chart9.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4.xml"/><Relationship Id="rId1" Type="http://schemas.openxmlformats.org/officeDocument/2006/relationships/slideLayout" Target="../slideLayouts/slideLayout37.xml"/><Relationship Id="rId4" Type="http://schemas.openxmlformats.org/officeDocument/2006/relationships/chart" Target="../charts/char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6858000"/>
          </a:xfrm>
          <a:prstGeom prst="rect">
            <a:avLst/>
          </a:prstGeom>
          <a:noFill/>
          <a:ln>
            <a:noFill/>
          </a:ln>
          <a:extLst/>
        </p:spPr>
        <p:txBody>
          <a:bodyPr>
            <a:scene3d>
              <a:camera prst="orthographicFront"/>
              <a:lightRig rig="soft" dir="t">
                <a:rot lat="0" lon="0" rev="10800000"/>
              </a:lightRig>
            </a:scene3d>
            <a:sp3d>
              <a:bevelT w="27940" h="12700"/>
              <a:contourClr>
                <a:srgbClr val="DDDDDD"/>
              </a:contourClr>
            </a:sp3d>
          </a:bodyPr>
          <a:lstStyle/>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endParaRPr kumimoji="0" lang="tr-TR" sz="3000" b="1" i="0" u="none" strike="noStrike" kern="0" spc="150" normalizeH="0" baseline="0" noProof="0" dirty="0">
              <a:ln w="11430"/>
              <a:solidFill>
                <a:srgbClr val="87212E"/>
              </a:solidFill>
              <a:effectLst>
                <a:outerShdw blurRad="25400" algn="tl" rotWithShape="0">
                  <a:srgbClr val="000000">
                    <a:alpha val="43000"/>
                  </a:srgbClr>
                </a:outerShdw>
              </a:effectLst>
              <a:uLnTx/>
              <a:uFillTx/>
              <a:latin typeface="Arial" pitchFamily="34" charset="0"/>
              <a:cs typeface="Arial" pitchFamily="34" charset="0"/>
            </a:endParaRP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endParaRPr kumimoji="0" lang="tr-TR" sz="3400" b="1" i="0" u="none" strike="noStrike" kern="0" spc="150" normalizeH="0" baseline="0" noProof="0" dirty="0" smtClean="0">
              <a:ln w="11430"/>
              <a:solidFill>
                <a:srgbClr val="87212E"/>
              </a:solidFill>
              <a:effectLst>
                <a:outerShdw blurRad="25400" algn="tl" rotWithShape="0">
                  <a:srgbClr val="000000">
                    <a:alpha val="43000"/>
                  </a:srgbClr>
                </a:outerShdw>
              </a:effectLst>
              <a:uLnTx/>
              <a:uFillTx/>
              <a:latin typeface="Arial" pitchFamily="34" charset="0"/>
              <a:cs typeface="Arial" pitchFamily="34" charset="0"/>
            </a:endParaRP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endParaRPr kumimoji="0" lang="tr-TR" i="0" u="none" strike="noStrike" kern="0" normalizeH="0" baseline="0" noProof="0" dirty="0" smtClean="0">
              <a:solidFill>
                <a:srgbClr val="87212E"/>
              </a:solidFill>
              <a:uLnTx/>
              <a:uFillTx/>
              <a:latin typeface="Arial" pitchFamily="34" charset="0"/>
              <a:cs typeface="Arial" pitchFamily="34" charset="0"/>
            </a:endParaRPr>
          </a:p>
          <a:p>
            <a:pPr marL="342900" indent="-342900" algn="ctr">
              <a:lnSpc>
                <a:spcPct val="95000"/>
              </a:lnSpc>
              <a:spcBef>
                <a:spcPct val="20000"/>
              </a:spcBef>
              <a:buClr>
                <a:srgbClr val="000000"/>
              </a:buClr>
              <a:buSzPct val="75000"/>
              <a:defRPr/>
            </a:pPr>
            <a:r>
              <a:rPr lang="tr-TR" sz="2200" kern="0" dirty="0" smtClean="0">
                <a:solidFill>
                  <a:srgbClr val="87212E"/>
                </a:solidFill>
                <a:latin typeface="Arial" pitchFamily="34" charset="0"/>
                <a:cs typeface="Arial" pitchFamily="34" charset="0"/>
              </a:rPr>
              <a:t>«</a:t>
            </a:r>
            <a:r>
              <a:rPr lang="tr-TR" sz="3200" kern="0" dirty="0" smtClean="0">
                <a:solidFill>
                  <a:srgbClr val="87212E"/>
                </a:solidFill>
                <a:latin typeface="Arial" pitchFamily="34" charset="0"/>
                <a:cs typeface="Arial" pitchFamily="34" charset="0"/>
              </a:rPr>
              <a:t>Türkiye’de İşsizlik Oranı için Öncü Gösterge Arayışı» </a:t>
            </a:r>
          </a:p>
          <a:p>
            <a:pPr marL="342900" indent="-342900" algn="ctr">
              <a:lnSpc>
                <a:spcPct val="95000"/>
              </a:lnSpc>
              <a:spcBef>
                <a:spcPct val="20000"/>
              </a:spcBef>
              <a:buClr>
                <a:srgbClr val="000000"/>
              </a:buClr>
              <a:buSzPct val="75000"/>
              <a:defRPr/>
            </a:pPr>
            <a:endParaRPr kumimoji="0" lang="tr-TR" i="0" u="none" strike="noStrike" kern="0" normalizeH="0" baseline="0" noProof="0" dirty="0" smtClean="0">
              <a:solidFill>
                <a:srgbClr val="87212E"/>
              </a:solidFill>
              <a:uLnTx/>
              <a:uFillTx/>
              <a:latin typeface="Arial" pitchFamily="34" charset="0"/>
              <a:cs typeface="Arial" pitchFamily="34" charset="0"/>
            </a:endParaRPr>
          </a:p>
          <a:p>
            <a:pPr marL="342900" indent="-342900" algn="ctr">
              <a:lnSpc>
                <a:spcPct val="95000"/>
              </a:lnSpc>
              <a:spcBef>
                <a:spcPct val="20000"/>
              </a:spcBef>
              <a:buClr>
                <a:srgbClr val="000000"/>
              </a:buClr>
              <a:buSzPct val="75000"/>
              <a:defRPr/>
            </a:pPr>
            <a:endParaRPr kumimoji="0" lang="tr-TR" i="0" u="none" strike="noStrike" kern="0" normalizeH="0" baseline="0" noProof="0" dirty="0">
              <a:solidFill>
                <a:srgbClr val="87212E"/>
              </a:solidFill>
              <a:uLnTx/>
              <a:uFillTx/>
              <a:latin typeface="Arial" pitchFamily="34" charset="0"/>
              <a:cs typeface="Arial" pitchFamily="34" charset="0"/>
            </a:endParaRPr>
          </a:p>
          <a:p>
            <a:pPr marL="342900" indent="-342900" algn="ctr">
              <a:lnSpc>
                <a:spcPct val="95000"/>
              </a:lnSpc>
              <a:spcBef>
                <a:spcPct val="20000"/>
              </a:spcBef>
              <a:buClr>
                <a:srgbClr val="000000"/>
              </a:buClr>
              <a:buSzPct val="75000"/>
              <a:defRPr/>
            </a:pPr>
            <a:r>
              <a:rPr kumimoji="0" lang="tr-TR" sz="2200" i="0" u="none" strike="noStrike" kern="0" normalizeH="0" noProof="0" dirty="0" smtClean="0">
                <a:solidFill>
                  <a:srgbClr val="002060"/>
                </a:solidFill>
                <a:uLnTx/>
                <a:uFillTx/>
                <a:latin typeface="Arial" pitchFamily="34" charset="0"/>
                <a:cs typeface="Arial" pitchFamily="34" charset="0"/>
              </a:rPr>
              <a:t>Burcu Gürcihan Yüncüler</a:t>
            </a:r>
            <a:r>
              <a:rPr lang="tr-TR" sz="2200" kern="0" noProof="0" dirty="0" smtClean="0">
                <a:solidFill>
                  <a:srgbClr val="002060"/>
                </a:solidFill>
                <a:latin typeface="Arial" pitchFamily="34" charset="0"/>
                <a:cs typeface="Arial" pitchFamily="34" charset="0"/>
              </a:rPr>
              <a:t>     </a:t>
            </a:r>
            <a:r>
              <a:rPr lang="en-US" sz="2200" kern="0" dirty="0" smtClean="0">
                <a:solidFill>
                  <a:srgbClr val="002060"/>
                </a:solidFill>
                <a:latin typeface="Arial" pitchFamily="34" charset="0"/>
                <a:cs typeface="Arial" pitchFamily="34" charset="0"/>
              </a:rPr>
              <a:t>Gönül </a:t>
            </a:r>
            <a:r>
              <a:rPr lang="en-US" sz="2200" kern="0" dirty="0">
                <a:solidFill>
                  <a:srgbClr val="002060"/>
                </a:solidFill>
                <a:latin typeface="Arial" pitchFamily="34" charset="0"/>
                <a:cs typeface="Arial" pitchFamily="34" charset="0"/>
              </a:rPr>
              <a:t>Şengül </a:t>
            </a:r>
            <a:r>
              <a:rPr lang="tr-TR" sz="2200" kern="0" dirty="0" smtClean="0">
                <a:solidFill>
                  <a:srgbClr val="002060"/>
                </a:solidFill>
                <a:latin typeface="Arial" pitchFamily="34" charset="0"/>
                <a:cs typeface="Arial" pitchFamily="34" charset="0"/>
              </a:rPr>
              <a:t>   </a:t>
            </a:r>
            <a:r>
              <a:rPr lang="en-US" sz="2200" kern="0" dirty="0" smtClean="0">
                <a:solidFill>
                  <a:srgbClr val="002060"/>
                </a:solidFill>
                <a:latin typeface="Arial" pitchFamily="34" charset="0"/>
                <a:cs typeface="Arial" pitchFamily="34" charset="0"/>
              </a:rPr>
              <a:t>Arzu Yavuz</a:t>
            </a:r>
            <a:endParaRPr kumimoji="0" lang="tr-TR" sz="2200" i="0" u="none" strike="noStrike" kern="0" normalizeH="0" baseline="0" noProof="0" dirty="0" smtClean="0">
              <a:solidFill>
                <a:srgbClr val="002060"/>
              </a:solidFill>
              <a:uLnTx/>
              <a:uFillTx/>
              <a:latin typeface="Arial" pitchFamily="34" charset="0"/>
              <a:cs typeface="Arial" pitchFamily="34" charset="0"/>
            </a:endParaRP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endParaRPr lang="tr-TR" kern="0" dirty="0" smtClean="0">
              <a:solidFill>
                <a:srgbClr val="87212E"/>
              </a:solidFill>
              <a:latin typeface="Arial" pitchFamily="34" charset="0"/>
              <a:cs typeface="Arial" pitchFamily="34" charset="0"/>
            </a:endParaRP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endParaRPr kumimoji="0" lang="tr-TR" i="0" u="none" strike="noStrike" kern="0" normalizeH="0" baseline="0" noProof="0" dirty="0" smtClean="0">
              <a:solidFill>
                <a:srgbClr val="87212E"/>
              </a:solidFill>
              <a:uLnTx/>
              <a:uFillTx/>
              <a:latin typeface="Arial" pitchFamily="34" charset="0"/>
              <a:cs typeface="Arial" pitchFamily="34" charset="0"/>
            </a:endParaRP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endParaRPr lang="tr-TR" kern="0" dirty="0">
              <a:solidFill>
                <a:srgbClr val="87212E"/>
              </a:solidFill>
              <a:latin typeface="Arial" pitchFamily="34" charset="0"/>
              <a:cs typeface="Arial" pitchFamily="34" charset="0"/>
            </a:endParaRP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r>
              <a:rPr kumimoji="0" lang="tr-TR" sz="2000" i="0" u="none" strike="noStrike" kern="0" normalizeH="0" baseline="0" noProof="0" dirty="0" smtClean="0">
                <a:solidFill>
                  <a:srgbClr val="87212E"/>
                </a:solidFill>
                <a:uLnTx/>
                <a:uFillTx/>
                <a:latin typeface="Arial" pitchFamily="34" charset="0"/>
                <a:cs typeface="Arial" pitchFamily="34" charset="0"/>
              </a:rPr>
              <a:t>TOBB</a:t>
            </a:r>
          </a:p>
          <a:p>
            <a:pPr marL="342900" marR="0" lvl="0" indent="-342900" algn="ctr" defTabSz="914400" eaLnBrk="1" fontAlgn="auto" latinLnBrk="0" hangingPunct="1">
              <a:lnSpc>
                <a:spcPct val="95000"/>
              </a:lnSpc>
              <a:spcBef>
                <a:spcPct val="20000"/>
              </a:spcBef>
              <a:spcAft>
                <a:spcPts val="0"/>
              </a:spcAft>
              <a:buClr>
                <a:srgbClr val="000000"/>
              </a:buClr>
              <a:buSzPct val="75000"/>
              <a:buFont typeface="Wingdings" pitchFamily="2" charset="2"/>
              <a:buNone/>
              <a:tabLst/>
              <a:defRPr/>
            </a:pPr>
            <a:r>
              <a:rPr lang="tr-TR" sz="2000" kern="0" dirty="0" smtClean="0">
                <a:solidFill>
                  <a:srgbClr val="87212E"/>
                </a:solidFill>
                <a:latin typeface="Arial" pitchFamily="34" charset="0"/>
                <a:cs typeface="Arial" pitchFamily="34" charset="0"/>
              </a:rPr>
              <a:t>30</a:t>
            </a:r>
            <a:r>
              <a:rPr kumimoji="0" lang="tr-TR" sz="2000" i="0" u="none" strike="noStrike" kern="0" normalizeH="0" baseline="0" noProof="0" dirty="0" smtClean="0">
                <a:solidFill>
                  <a:srgbClr val="87212E"/>
                </a:solidFill>
                <a:uLnTx/>
                <a:uFillTx/>
                <a:latin typeface="Arial" pitchFamily="34" charset="0"/>
                <a:cs typeface="Arial" pitchFamily="34" charset="0"/>
              </a:rPr>
              <a:t> Nisan 2014</a:t>
            </a:r>
            <a:endParaRPr kumimoji="0" lang="en-US" sz="2000" i="0" u="none" strike="noStrike" kern="0" normalizeH="0" baseline="0" noProof="0" dirty="0">
              <a:solidFill>
                <a:srgbClr val="87212E"/>
              </a:solidFill>
              <a:uLnTx/>
              <a:uFillTx/>
              <a:latin typeface="Arial" pitchFamily="34" charset="0"/>
              <a:cs typeface="Arial" pitchFamily="34" charset="0"/>
            </a:endParaRPr>
          </a:p>
        </p:txBody>
      </p:sp>
    </p:spTree>
    <p:extLst>
      <p:ext uri="{BB962C8B-B14F-4D97-AF65-F5344CB8AC3E}">
        <p14:creationId xmlns:p14="http://schemas.microsoft.com/office/powerpoint/2010/main" val="645434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3400" y="1143000"/>
            <a:ext cx="7957458" cy="3785652"/>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Öncü ya da eş zamanlı gösterge olabilecek </a:t>
            </a:r>
            <a:r>
              <a:rPr lang="tr-TR" sz="2000" dirty="0">
                <a:latin typeface="Arial" pitchFamily="34" charset="0"/>
                <a:cs typeface="Arial" pitchFamily="34" charset="0"/>
              </a:rPr>
              <a:t>farklı </a:t>
            </a:r>
            <a:r>
              <a:rPr lang="tr-TR" sz="2000" dirty="0" smtClean="0">
                <a:latin typeface="Arial" pitchFamily="34" charset="0"/>
                <a:cs typeface="Arial" pitchFamily="34" charset="0"/>
              </a:rPr>
              <a:t>kategorilerden 72 tane seriyi değerlendirmeye alıyoruz.   </a:t>
            </a:r>
          </a:p>
          <a:p>
            <a:pPr>
              <a:lnSpc>
                <a:spcPct val="150000"/>
              </a:lnSpc>
              <a:buSzPct val="85000"/>
            </a:pPr>
            <a:endParaRPr lang="tr-TR" sz="2000" dirty="0" smtClean="0">
              <a:latin typeface="Arial" pitchFamily="34" charset="0"/>
              <a:cs typeface="Arial" pitchFamily="34" charset="0"/>
            </a:endParaRP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İktisadi faaliyete ilişkin göstergeler  </a:t>
            </a: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Beklentileri yansıtan göstergeler</a:t>
            </a: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İşgücü </a:t>
            </a:r>
            <a:r>
              <a:rPr lang="tr-TR" sz="2000" dirty="0">
                <a:latin typeface="Arial" pitchFamily="34" charset="0"/>
                <a:cs typeface="Arial" pitchFamily="34" charset="0"/>
              </a:rPr>
              <a:t>piyasasına ilişkin </a:t>
            </a:r>
            <a:r>
              <a:rPr lang="tr-TR" sz="2000" dirty="0" smtClean="0">
                <a:latin typeface="Arial" pitchFamily="34" charset="0"/>
                <a:cs typeface="Arial" pitchFamily="34" charset="0"/>
              </a:rPr>
              <a:t>göstergeler</a:t>
            </a: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Dış </a:t>
            </a:r>
            <a:r>
              <a:rPr lang="tr-TR" sz="2000" dirty="0">
                <a:latin typeface="Arial" pitchFamily="34" charset="0"/>
                <a:cs typeface="Arial" pitchFamily="34" charset="0"/>
              </a:rPr>
              <a:t>ekonomilerdeki eğilimi özetleyen </a:t>
            </a:r>
            <a:r>
              <a:rPr lang="tr-TR" sz="2000" dirty="0" smtClean="0">
                <a:latin typeface="Arial" pitchFamily="34" charset="0"/>
                <a:cs typeface="Arial" pitchFamily="34" charset="0"/>
              </a:rPr>
              <a:t>göstergeler</a:t>
            </a: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Krediler</a:t>
            </a:r>
          </a:p>
        </p:txBody>
      </p:sp>
      <p:sp>
        <p:nvSpPr>
          <p:cNvPr id="3" name="Text Box 4"/>
          <p:cNvSpPr txBox="1">
            <a:spLocks noChangeArrowheads="1"/>
          </p:cNvSpPr>
          <p:nvPr/>
        </p:nvSpPr>
        <p:spPr bwMode="auto">
          <a:xfrm>
            <a:off x="281980" y="206973"/>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a:solidFill>
                  <a:schemeClr val="bg1"/>
                </a:solidFill>
              </a:rPr>
              <a:t>İlk </a:t>
            </a:r>
            <a:r>
              <a:rPr lang="tr-TR" sz="2000" kern="0" dirty="0" smtClean="0">
                <a:solidFill>
                  <a:schemeClr val="bg1"/>
                </a:solidFill>
              </a:rPr>
              <a:t>Aşama </a:t>
            </a:r>
            <a:r>
              <a:rPr lang="tr-TR" sz="2000" kern="0" dirty="0">
                <a:solidFill>
                  <a:schemeClr val="bg1"/>
                </a:solidFill>
              </a:rPr>
              <a:t>– </a:t>
            </a:r>
            <a:r>
              <a:rPr lang="tr-TR" sz="2000" kern="0" dirty="0" smtClean="0">
                <a:solidFill>
                  <a:schemeClr val="bg1"/>
                </a:solidFill>
              </a:rPr>
              <a:t>Aday Serilerin Belirlenmesi </a:t>
            </a:r>
            <a:endParaRPr lang="tr-TR" sz="2000" kern="0" dirty="0">
              <a:solidFill>
                <a:schemeClr val="bg1"/>
              </a:solidFill>
            </a:endParaRPr>
          </a:p>
        </p:txBody>
      </p:sp>
    </p:spTree>
    <p:extLst>
      <p:ext uri="{BB962C8B-B14F-4D97-AF65-F5344CB8AC3E}">
        <p14:creationId xmlns:p14="http://schemas.microsoft.com/office/powerpoint/2010/main" val="2537159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48148" y="914400"/>
            <a:ext cx="7957458" cy="1800493"/>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i="1" u="sng" dirty="0" smtClean="0">
                <a:latin typeface="Arial" pitchFamily="34" charset="0"/>
                <a:cs typeface="Arial" pitchFamily="34" charset="0"/>
              </a:rPr>
              <a:t>İktisadi faaliyete ilişkin göstergeler </a:t>
            </a:r>
            <a:r>
              <a:rPr lang="tr-TR" sz="2000" dirty="0" smtClean="0">
                <a:latin typeface="Arial" pitchFamily="34" charset="0"/>
                <a:cs typeface="Arial" pitchFamily="34" charset="0"/>
              </a:rPr>
              <a:t>:  </a:t>
            </a:r>
            <a:r>
              <a:rPr lang="tr-TR" dirty="0" smtClean="0">
                <a:latin typeface="Arial" pitchFamily="34" charset="0"/>
                <a:cs typeface="Arial" pitchFamily="34" charset="0"/>
              </a:rPr>
              <a:t>Sanayi üretim </a:t>
            </a:r>
            <a:r>
              <a:rPr lang="tr-TR" dirty="0">
                <a:latin typeface="Arial" pitchFamily="34" charset="0"/>
                <a:cs typeface="Arial" pitchFamily="34" charset="0"/>
              </a:rPr>
              <a:t>endeksi,  Kapasite kullanım oranı, Dahilde </a:t>
            </a:r>
            <a:r>
              <a:rPr lang="tr-TR" dirty="0" smtClean="0">
                <a:latin typeface="Arial" pitchFamily="34" charset="0"/>
                <a:cs typeface="Arial" pitchFamily="34" charset="0"/>
              </a:rPr>
              <a:t>alınan katma değer vergisi (KDV)/GSYİH, </a:t>
            </a:r>
            <a:r>
              <a:rPr lang="tr-TR" dirty="0">
                <a:latin typeface="Arial" pitchFamily="34" charset="0"/>
                <a:cs typeface="Arial" pitchFamily="34" charset="0"/>
              </a:rPr>
              <a:t>İthalattan alınan </a:t>
            </a:r>
            <a:r>
              <a:rPr lang="tr-TR" dirty="0" smtClean="0">
                <a:latin typeface="Arial" pitchFamily="34" charset="0"/>
                <a:cs typeface="Arial" pitchFamily="34" charset="0"/>
              </a:rPr>
              <a:t>KDV/GSYİH, </a:t>
            </a:r>
            <a:r>
              <a:rPr lang="tr-TR" dirty="0">
                <a:latin typeface="Arial" pitchFamily="34" charset="0"/>
                <a:cs typeface="Arial" pitchFamily="34" charset="0"/>
              </a:rPr>
              <a:t>Açılan </a:t>
            </a:r>
            <a:r>
              <a:rPr lang="tr-TR" dirty="0" smtClean="0">
                <a:latin typeface="Arial" pitchFamily="34" charset="0"/>
                <a:cs typeface="Arial" pitchFamily="34" charset="0"/>
              </a:rPr>
              <a:t>ve kapanan firma </a:t>
            </a:r>
            <a:r>
              <a:rPr lang="tr-TR" dirty="0">
                <a:latin typeface="Arial" pitchFamily="34" charset="0"/>
                <a:cs typeface="Arial" pitchFamily="34" charset="0"/>
              </a:rPr>
              <a:t>istatistikleri, Reel kur</a:t>
            </a:r>
          </a:p>
        </p:txBody>
      </p:sp>
      <p:sp>
        <p:nvSpPr>
          <p:cNvPr id="7" name="Text Box 4"/>
          <p:cNvSpPr txBox="1">
            <a:spLocks noChangeArrowheads="1"/>
          </p:cNvSpPr>
          <p:nvPr/>
        </p:nvSpPr>
        <p:spPr bwMode="auto">
          <a:xfrm>
            <a:off x="281980" y="206973"/>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a:solidFill>
                  <a:schemeClr val="bg1"/>
                </a:solidFill>
              </a:rPr>
              <a:t>İlk </a:t>
            </a:r>
            <a:r>
              <a:rPr lang="tr-TR" sz="2000" kern="0" dirty="0" smtClean="0">
                <a:solidFill>
                  <a:schemeClr val="bg1"/>
                </a:solidFill>
              </a:rPr>
              <a:t>Aşama </a:t>
            </a:r>
            <a:r>
              <a:rPr lang="tr-TR" sz="2000" kern="0" dirty="0">
                <a:solidFill>
                  <a:schemeClr val="bg1"/>
                </a:solidFill>
              </a:rPr>
              <a:t>– </a:t>
            </a:r>
            <a:r>
              <a:rPr lang="tr-TR" sz="2000" kern="0" dirty="0" smtClean="0">
                <a:solidFill>
                  <a:schemeClr val="bg1"/>
                </a:solidFill>
              </a:rPr>
              <a:t>Aday Serilerin Belirlenmesi </a:t>
            </a:r>
            <a:endParaRPr lang="tr-TR" sz="2000" kern="0" dirty="0">
              <a:solidFill>
                <a:schemeClr val="bg1"/>
              </a:solidFill>
            </a:endParaRPr>
          </a:p>
        </p:txBody>
      </p:sp>
      <p:sp>
        <p:nvSpPr>
          <p:cNvPr id="9" name="TextBox 8"/>
          <p:cNvSpPr txBox="1"/>
          <p:nvPr/>
        </p:nvSpPr>
        <p:spPr>
          <a:xfrm>
            <a:off x="533400" y="2667000"/>
            <a:ext cx="7957458" cy="1800493"/>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i="1" u="sng" dirty="0" smtClean="0">
                <a:latin typeface="Arial" pitchFamily="34" charset="0"/>
                <a:cs typeface="Arial" pitchFamily="34" charset="0"/>
              </a:rPr>
              <a:t>Beklentileri yansıtan göstergeler: </a:t>
            </a:r>
          </a:p>
          <a:p>
            <a:pPr lvl="1" indent="-285750">
              <a:lnSpc>
                <a:spcPct val="150000"/>
              </a:lnSpc>
              <a:buSzPct val="85000"/>
              <a:buFont typeface="Wingdings" panose="05000000000000000000" pitchFamily="2" charset="2"/>
              <a:buChar char="ü"/>
            </a:pPr>
            <a:r>
              <a:rPr lang="tr-TR" dirty="0" smtClean="0">
                <a:latin typeface="Arial" pitchFamily="34" charset="0"/>
                <a:cs typeface="Arial" pitchFamily="34" charset="0"/>
              </a:rPr>
              <a:t>İktisadi yönelim anketi (gelecek 3 aya ilişkin istihdam, sipariş, üretim ve ortalama birim ücret beklentisi) </a:t>
            </a:r>
          </a:p>
          <a:p>
            <a:pPr lvl="1" indent="-285750">
              <a:lnSpc>
                <a:spcPct val="150000"/>
              </a:lnSpc>
              <a:buSzPct val="85000"/>
              <a:buFont typeface="Wingdings" panose="05000000000000000000" pitchFamily="2" charset="2"/>
              <a:buChar char="ü"/>
            </a:pPr>
            <a:r>
              <a:rPr lang="tr-TR" dirty="0">
                <a:latin typeface="Arial" pitchFamily="34" charset="0"/>
                <a:cs typeface="Arial" pitchFamily="34" charset="0"/>
              </a:rPr>
              <a:t>T</a:t>
            </a:r>
            <a:r>
              <a:rPr lang="tr-TR" dirty="0" smtClean="0">
                <a:latin typeface="Arial" pitchFamily="34" charset="0"/>
                <a:cs typeface="Arial" pitchFamily="34" charset="0"/>
              </a:rPr>
              <a:t>üketici eğilim anketi (tüketici güven endeksi)</a:t>
            </a:r>
          </a:p>
        </p:txBody>
      </p:sp>
      <p:sp>
        <p:nvSpPr>
          <p:cNvPr id="10" name="TextBox 9"/>
          <p:cNvSpPr txBox="1"/>
          <p:nvPr/>
        </p:nvSpPr>
        <p:spPr>
          <a:xfrm>
            <a:off x="533400" y="4953000"/>
            <a:ext cx="8315325" cy="918200"/>
          </a:xfrm>
          <a:prstGeom prst="rect">
            <a:avLst/>
          </a:prstGeom>
          <a:noFill/>
        </p:spPr>
        <p:txBody>
          <a:bodyPr wrap="square" rtlCol="0">
            <a:spAutoFit/>
          </a:bodyPr>
          <a:lstStyle/>
          <a:p>
            <a:pPr marL="57150" indent="-342900">
              <a:lnSpc>
                <a:spcPct val="150000"/>
              </a:lnSpc>
              <a:buSzPct val="85000"/>
              <a:buFont typeface="Wingdings" panose="05000000000000000000" pitchFamily="2" charset="2"/>
              <a:buChar char="§"/>
            </a:pPr>
            <a:r>
              <a:rPr lang="tr-TR" sz="2000" i="1" u="sng" dirty="0" smtClean="0">
                <a:latin typeface="Arial" pitchFamily="34" charset="0"/>
                <a:cs typeface="Arial" pitchFamily="34" charset="0"/>
              </a:rPr>
              <a:t>Krediler</a:t>
            </a:r>
            <a:r>
              <a:rPr lang="tr-TR" sz="2000" i="1" u="sng" dirty="0">
                <a:latin typeface="Arial" pitchFamily="34" charset="0"/>
                <a:cs typeface="Arial" pitchFamily="34" charset="0"/>
              </a:rPr>
              <a:t>:</a:t>
            </a:r>
            <a:r>
              <a:rPr lang="tr-TR" sz="2000" i="1" dirty="0">
                <a:latin typeface="Arial" pitchFamily="34" charset="0"/>
                <a:cs typeface="Arial" pitchFamily="34" charset="0"/>
              </a:rPr>
              <a:t> </a:t>
            </a:r>
            <a:r>
              <a:rPr lang="tr-TR" sz="2000" i="1" dirty="0" smtClean="0">
                <a:latin typeface="Arial" pitchFamily="34" charset="0"/>
                <a:cs typeface="Arial" pitchFamily="34" charset="0"/>
              </a:rPr>
              <a:t> </a:t>
            </a:r>
            <a:r>
              <a:rPr lang="tr-TR" i="1" dirty="0" smtClean="0">
                <a:latin typeface="Arial" pitchFamily="34" charset="0"/>
                <a:cs typeface="Arial" pitchFamily="34" charset="0"/>
              </a:rPr>
              <a:t>Tüketici kredileri/ GSYİH, Ticari krediler (TL </a:t>
            </a:r>
            <a:r>
              <a:rPr lang="tr-TR" i="1" dirty="0">
                <a:latin typeface="Arial" pitchFamily="34" charset="0"/>
                <a:cs typeface="Arial" pitchFamily="34" charset="0"/>
              </a:rPr>
              <a:t>ve FX </a:t>
            </a:r>
            <a:r>
              <a:rPr lang="tr-TR" i="1" dirty="0" smtClean="0">
                <a:latin typeface="Arial" pitchFamily="34" charset="0"/>
                <a:cs typeface="Arial" pitchFamily="34" charset="0"/>
              </a:rPr>
              <a:t>cinsi) / GSYİH</a:t>
            </a:r>
          </a:p>
          <a:p>
            <a:pPr lvl="1" indent="-285750">
              <a:lnSpc>
                <a:spcPct val="150000"/>
              </a:lnSpc>
              <a:buSzPct val="85000"/>
              <a:buFont typeface="Wingdings" pitchFamily="2" charset="2"/>
              <a:buChar char="Ø"/>
            </a:pPr>
            <a:r>
              <a:rPr lang="tr-TR" i="1" dirty="0" smtClean="0">
                <a:latin typeface="Arial" pitchFamily="34" charset="0"/>
                <a:cs typeface="Arial" pitchFamily="34" charset="0"/>
              </a:rPr>
              <a:t> ∆Tüketici </a:t>
            </a:r>
            <a:r>
              <a:rPr lang="tr-TR" i="1" dirty="0">
                <a:latin typeface="Arial" pitchFamily="34" charset="0"/>
                <a:cs typeface="Arial" pitchFamily="34" charset="0"/>
              </a:rPr>
              <a:t>kredileri/ </a:t>
            </a:r>
            <a:r>
              <a:rPr lang="tr-TR" i="1" dirty="0" smtClean="0">
                <a:latin typeface="Arial" pitchFamily="34" charset="0"/>
                <a:cs typeface="Arial" pitchFamily="34" charset="0"/>
              </a:rPr>
              <a:t>GSYİH </a:t>
            </a:r>
            <a:r>
              <a:rPr lang="tr-TR" i="1" dirty="0">
                <a:latin typeface="Arial" pitchFamily="34" charset="0"/>
                <a:cs typeface="Arial" pitchFamily="34" charset="0"/>
              </a:rPr>
              <a:t>, </a:t>
            </a:r>
            <a:r>
              <a:rPr lang="tr-TR" i="1" dirty="0" smtClean="0">
                <a:latin typeface="Arial" pitchFamily="34" charset="0"/>
                <a:cs typeface="Arial" pitchFamily="34" charset="0"/>
              </a:rPr>
              <a:t>∆Ticari </a:t>
            </a:r>
            <a:r>
              <a:rPr lang="tr-TR" i="1" dirty="0">
                <a:latin typeface="Arial" pitchFamily="34" charset="0"/>
                <a:cs typeface="Arial" pitchFamily="34" charset="0"/>
              </a:rPr>
              <a:t>krediler (TL ve FX cinsi )/ </a:t>
            </a:r>
            <a:r>
              <a:rPr lang="tr-TR" i="1" dirty="0" smtClean="0">
                <a:latin typeface="Arial" pitchFamily="34" charset="0"/>
                <a:cs typeface="Arial" pitchFamily="34" charset="0"/>
              </a:rPr>
              <a:t>GSYİH</a:t>
            </a:r>
            <a:endParaRPr lang="tr-TR" i="1" dirty="0">
              <a:latin typeface="Arial" pitchFamily="34" charset="0"/>
              <a:cs typeface="Arial" pitchFamily="34" charset="0"/>
            </a:endParaRPr>
          </a:p>
        </p:txBody>
      </p:sp>
    </p:spTree>
    <p:extLst>
      <p:ext uri="{BB962C8B-B14F-4D97-AF65-F5344CB8AC3E}">
        <p14:creationId xmlns:p14="http://schemas.microsoft.com/office/powerpoint/2010/main" val="747188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81980" y="206973"/>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a:solidFill>
                  <a:schemeClr val="bg1"/>
                </a:solidFill>
              </a:rPr>
              <a:t>İlk </a:t>
            </a:r>
            <a:r>
              <a:rPr lang="tr-TR" sz="2000" kern="0" dirty="0" smtClean="0">
                <a:solidFill>
                  <a:schemeClr val="bg1"/>
                </a:solidFill>
              </a:rPr>
              <a:t>Aşama </a:t>
            </a:r>
            <a:r>
              <a:rPr lang="tr-TR" sz="2000" kern="0" dirty="0">
                <a:solidFill>
                  <a:schemeClr val="bg1"/>
                </a:solidFill>
              </a:rPr>
              <a:t>– </a:t>
            </a:r>
            <a:r>
              <a:rPr lang="tr-TR" sz="2000" kern="0" dirty="0" smtClean="0">
                <a:solidFill>
                  <a:schemeClr val="bg1"/>
                </a:solidFill>
              </a:rPr>
              <a:t>Aday Serilerin Belirlenmesi </a:t>
            </a:r>
            <a:endParaRPr lang="tr-TR" sz="2000" kern="0" dirty="0">
              <a:solidFill>
                <a:schemeClr val="bg1"/>
              </a:solidFill>
            </a:endParaRPr>
          </a:p>
        </p:txBody>
      </p:sp>
      <p:sp>
        <p:nvSpPr>
          <p:cNvPr id="6" name="TextBox 5"/>
          <p:cNvSpPr txBox="1"/>
          <p:nvPr/>
        </p:nvSpPr>
        <p:spPr>
          <a:xfrm>
            <a:off x="294421" y="990600"/>
            <a:ext cx="8382000" cy="2631490"/>
          </a:xfrm>
          <a:prstGeom prst="rect">
            <a:avLst/>
          </a:prstGeom>
          <a:noFill/>
        </p:spPr>
        <p:txBody>
          <a:bodyPr wrap="square" rtlCol="0">
            <a:spAutoFit/>
          </a:bodyPr>
          <a:lstStyle/>
          <a:p>
            <a:pPr marL="57150" indent="-342900">
              <a:lnSpc>
                <a:spcPct val="150000"/>
              </a:lnSpc>
              <a:buSzPct val="85000"/>
              <a:buFont typeface="Wingdings" panose="05000000000000000000" pitchFamily="2" charset="2"/>
              <a:buChar char="§"/>
            </a:pPr>
            <a:r>
              <a:rPr lang="tr-TR" sz="2000" i="1" u="sng" dirty="0" smtClean="0">
                <a:latin typeface="Arial" pitchFamily="34" charset="0"/>
                <a:cs typeface="Arial" pitchFamily="34" charset="0"/>
              </a:rPr>
              <a:t>İşgücü </a:t>
            </a:r>
            <a:r>
              <a:rPr lang="tr-TR" sz="2000" i="1" u="sng" dirty="0">
                <a:latin typeface="Arial" pitchFamily="34" charset="0"/>
                <a:cs typeface="Arial" pitchFamily="34" charset="0"/>
              </a:rPr>
              <a:t>p</a:t>
            </a:r>
            <a:r>
              <a:rPr lang="tr-TR" sz="2000" i="1" u="sng" dirty="0" smtClean="0">
                <a:latin typeface="Arial" pitchFamily="34" charset="0"/>
                <a:cs typeface="Arial" pitchFamily="34" charset="0"/>
              </a:rPr>
              <a:t>iyasasına </a:t>
            </a:r>
            <a:r>
              <a:rPr lang="tr-TR" sz="2000" i="1" u="sng" dirty="0">
                <a:latin typeface="Arial" pitchFamily="34" charset="0"/>
                <a:cs typeface="Arial" pitchFamily="34" charset="0"/>
              </a:rPr>
              <a:t>i</a:t>
            </a:r>
            <a:r>
              <a:rPr lang="tr-TR" sz="2000" i="1" u="sng" dirty="0" smtClean="0">
                <a:latin typeface="Arial" pitchFamily="34" charset="0"/>
                <a:cs typeface="Arial" pitchFamily="34" charset="0"/>
              </a:rPr>
              <a:t>lişkin göstergeler: </a:t>
            </a:r>
          </a:p>
          <a:p>
            <a:pPr lvl="1" indent="-285750">
              <a:lnSpc>
                <a:spcPct val="150000"/>
              </a:lnSpc>
              <a:buSzPct val="85000"/>
              <a:buFont typeface="Wingdings" panose="05000000000000000000" pitchFamily="2" charset="2"/>
              <a:buChar char="ü"/>
            </a:pPr>
            <a:r>
              <a:rPr lang="tr-TR" dirty="0" smtClean="0">
                <a:latin typeface="Arial" pitchFamily="34" charset="0"/>
                <a:cs typeface="Arial" pitchFamily="34" charset="0"/>
              </a:rPr>
              <a:t>Hanehalkı </a:t>
            </a:r>
            <a:r>
              <a:rPr lang="tr-TR" dirty="0">
                <a:latin typeface="Arial" pitchFamily="34" charset="0"/>
                <a:cs typeface="Arial" pitchFamily="34" charset="0"/>
              </a:rPr>
              <a:t>İşgücü Anketi (işten çıkarılan ve </a:t>
            </a:r>
            <a:r>
              <a:rPr lang="tr-TR" dirty="0" smtClean="0">
                <a:latin typeface="Arial" pitchFamily="34" charset="0"/>
                <a:cs typeface="Arial" pitchFamily="34" charset="0"/>
              </a:rPr>
              <a:t>ayrılanlar, ortalama çalışılan </a:t>
            </a:r>
            <a:r>
              <a:rPr lang="tr-TR" dirty="0">
                <a:latin typeface="Arial" pitchFamily="34" charset="0"/>
                <a:cs typeface="Arial" pitchFamily="34" charset="0"/>
              </a:rPr>
              <a:t>saat, iş bulma ümidi olmayanlar, ilk kez iş </a:t>
            </a:r>
            <a:r>
              <a:rPr lang="tr-TR" dirty="0" smtClean="0">
                <a:latin typeface="Arial" pitchFamily="34" charset="0"/>
                <a:cs typeface="Arial" pitchFamily="34" charset="0"/>
              </a:rPr>
              <a:t>arayanlar). </a:t>
            </a:r>
          </a:p>
          <a:p>
            <a:pPr lvl="1" indent="-285750">
              <a:lnSpc>
                <a:spcPct val="150000"/>
              </a:lnSpc>
              <a:buSzPct val="85000"/>
              <a:buFont typeface="Wingdings" panose="05000000000000000000" pitchFamily="2" charset="2"/>
              <a:buChar char="ü"/>
            </a:pPr>
            <a:r>
              <a:rPr lang="tr-TR" dirty="0" smtClean="0">
                <a:latin typeface="Arial" pitchFamily="34" charset="0"/>
                <a:cs typeface="Arial" pitchFamily="34" charset="0"/>
              </a:rPr>
              <a:t>İŞKUR </a:t>
            </a:r>
            <a:r>
              <a:rPr lang="tr-TR" dirty="0">
                <a:latin typeface="Arial" pitchFamily="34" charset="0"/>
                <a:cs typeface="Arial" pitchFamily="34" charset="0"/>
              </a:rPr>
              <a:t>(işsizlik sigortası </a:t>
            </a:r>
            <a:r>
              <a:rPr lang="tr-TR" dirty="0" smtClean="0">
                <a:latin typeface="Arial" pitchFamily="34" charset="0"/>
                <a:cs typeface="Arial" pitchFamily="34" charset="0"/>
              </a:rPr>
              <a:t>başvuruları, işsiz başvuruları, açık işler) </a:t>
            </a:r>
          </a:p>
          <a:p>
            <a:pPr lvl="1" indent="-285750">
              <a:lnSpc>
                <a:spcPct val="150000"/>
              </a:lnSpc>
              <a:buSzPct val="85000"/>
              <a:buFont typeface="Wingdings" panose="05000000000000000000" pitchFamily="2" charset="2"/>
              <a:buChar char="ü"/>
            </a:pPr>
            <a:r>
              <a:rPr lang="tr-TR" dirty="0" smtClean="0">
                <a:latin typeface="Arial" pitchFamily="34" charset="0"/>
                <a:cs typeface="Arial" pitchFamily="34" charset="0"/>
              </a:rPr>
              <a:t>Kariyer.net (iş başvuruları, yeni iş ilanları, ilan başına başvuru) </a:t>
            </a:r>
          </a:p>
          <a:p>
            <a:pPr lvl="1" indent="-285750">
              <a:lnSpc>
                <a:spcPct val="150000"/>
              </a:lnSpc>
              <a:buSzPct val="85000"/>
              <a:buFont typeface="Wingdings" panose="05000000000000000000" pitchFamily="2" charset="2"/>
              <a:buChar char="ü"/>
            </a:pPr>
            <a:r>
              <a:rPr lang="tr-TR" dirty="0" err="1" smtClean="0">
                <a:latin typeface="Arial" pitchFamily="34" charset="0"/>
                <a:cs typeface="Arial" pitchFamily="34" charset="0"/>
              </a:rPr>
              <a:t>Markit</a:t>
            </a:r>
            <a:r>
              <a:rPr lang="tr-TR" dirty="0" smtClean="0">
                <a:latin typeface="Arial" pitchFamily="34" charset="0"/>
                <a:cs typeface="Arial" pitchFamily="34" charset="0"/>
              </a:rPr>
              <a:t> (PMI istihdam değeri) </a:t>
            </a:r>
          </a:p>
        </p:txBody>
      </p:sp>
      <p:sp>
        <p:nvSpPr>
          <p:cNvPr id="9" name="TextBox 8"/>
          <p:cNvSpPr txBox="1"/>
          <p:nvPr/>
        </p:nvSpPr>
        <p:spPr>
          <a:xfrm>
            <a:off x="304800" y="3475463"/>
            <a:ext cx="8382000" cy="2539157"/>
          </a:xfrm>
          <a:prstGeom prst="rect">
            <a:avLst/>
          </a:prstGeom>
          <a:noFill/>
        </p:spPr>
        <p:txBody>
          <a:bodyPr wrap="square" rtlCol="0">
            <a:spAutoFit/>
          </a:bodyPr>
          <a:lstStyle/>
          <a:p>
            <a:pPr marL="171450" lvl="1">
              <a:lnSpc>
                <a:spcPct val="150000"/>
              </a:lnSpc>
              <a:buSzPct val="85000"/>
            </a:pPr>
            <a:endParaRPr lang="tr-TR" sz="1600" i="1" dirty="0" smtClean="0">
              <a:latin typeface="Arial" pitchFamily="34" charset="0"/>
              <a:cs typeface="Arial" pitchFamily="34" charset="0"/>
            </a:endParaRPr>
          </a:p>
          <a:p>
            <a:pPr marL="57150" indent="-342900">
              <a:lnSpc>
                <a:spcPct val="150000"/>
              </a:lnSpc>
              <a:buSzPct val="85000"/>
              <a:buFont typeface="Wingdings" panose="05000000000000000000" pitchFamily="2" charset="2"/>
              <a:buChar char="§"/>
            </a:pPr>
            <a:r>
              <a:rPr lang="tr-TR" sz="2000" i="1" u="sng" dirty="0" smtClean="0">
                <a:latin typeface="Arial" pitchFamily="34" charset="0"/>
                <a:cs typeface="Arial" pitchFamily="34" charset="0"/>
              </a:rPr>
              <a:t>Dış ekonomilerdeki eğilimi özetleyen göstergeler: </a:t>
            </a:r>
          </a:p>
          <a:p>
            <a:pPr lvl="1" indent="-285750">
              <a:lnSpc>
                <a:spcPct val="150000"/>
              </a:lnSpc>
              <a:buSzPct val="85000"/>
              <a:buFont typeface="Wingdings" panose="05000000000000000000" pitchFamily="2" charset="2"/>
              <a:buChar char="ü"/>
            </a:pPr>
            <a:r>
              <a:rPr lang="tr-TR" dirty="0" smtClean="0">
                <a:latin typeface="Arial" pitchFamily="34" charset="0"/>
                <a:cs typeface="Arial" pitchFamily="34" charset="0"/>
              </a:rPr>
              <a:t>OECD-Avrupa bileşik öncü göstergesi (CLI)</a:t>
            </a:r>
          </a:p>
          <a:p>
            <a:pPr lvl="1" indent="-285750">
              <a:lnSpc>
                <a:spcPct val="150000"/>
              </a:lnSpc>
              <a:buSzPct val="85000"/>
              <a:buFont typeface="Wingdings" panose="05000000000000000000" pitchFamily="2" charset="2"/>
              <a:buChar char="ü"/>
            </a:pPr>
            <a:r>
              <a:rPr lang="tr-TR" dirty="0" smtClean="0">
                <a:latin typeface="Arial" pitchFamily="34" charset="0"/>
                <a:cs typeface="Arial" pitchFamily="34" charset="0"/>
              </a:rPr>
              <a:t>OECD CLI, ABD CLI</a:t>
            </a:r>
          </a:p>
          <a:p>
            <a:pPr lvl="1" indent="-285750">
              <a:lnSpc>
                <a:spcPct val="150000"/>
              </a:lnSpc>
              <a:buSzPct val="85000"/>
              <a:buFont typeface="Wingdings" panose="05000000000000000000" pitchFamily="2" charset="2"/>
              <a:buChar char="ü"/>
            </a:pPr>
            <a:r>
              <a:rPr lang="tr-TR" dirty="0">
                <a:latin typeface="Arial" pitchFamily="34" charset="0"/>
                <a:cs typeface="Arial" pitchFamily="34" charset="0"/>
              </a:rPr>
              <a:t> </a:t>
            </a:r>
            <a:r>
              <a:rPr lang="tr-TR" dirty="0" smtClean="0">
                <a:latin typeface="Arial" pitchFamily="34" charset="0"/>
                <a:cs typeface="Arial" pitchFamily="34" charset="0"/>
              </a:rPr>
              <a:t>Avrupa ve Almanya iktisadi eğilim endeksleri </a:t>
            </a:r>
          </a:p>
          <a:p>
            <a:pPr lvl="1" indent="-285750">
              <a:lnSpc>
                <a:spcPct val="150000"/>
              </a:lnSpc>
              <a:buSzPct val="85000"/>
              <a:buFont typeface="Wingdings" pitchFamily="2" charset="2"/>
              <a:buChar char="Ø"/>
            </a:pPr>
            <a:endParaRPr lang="tr-TR" sz="1600" i="1" dirty="0" smtClean="0">
              <a:latin typeface="Arial" pitchFamily="34" charset="0"/>
              <a:cs typeface="Arial" pitchFamily="34" charset="0"/>
            </a:endParaRPr>
          </a:p>
        </p:txBody>
      </p:sp>
    </p:spTree>
    <p:extLst>
      <p:ext uri="{BB962C8B-B14F-4D97-AF65-F5344CB8AC3E}">
        <p14:creationId xmlns:p14="http://schemas.microsoft.com/office/powerpoint/2010/main" val="281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24542" y="1752600"/>
            <a:ext cx="8033657" cy="3323987"/>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Verinin işlenmesi </a:t>
            </a:r>
          </a:p>
          <a:p>
            <a:pPr marL="800100" lvl="1"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Mevsimsellikten arındırma</a:t>
            </a:r>
          </a:p>
          <a:p>
            <a:pPr marL="800100" lvl="1" indent="-342900">
              <a:lnSpc>
                <a:spcPct val="150000"/>
              </a:lnSpc>
              <a:buSzPct val="85000"/>
              <a:buFont typeface="Wingdings" panose="05000000000000000000" pitchFamily="2" charset="2"/>
              <a:buChar char="§"/>
            </a:pPr>
            <a:r>
              <a:rPr lang="tr-TR" sz="2000" dirty="0">
                <a:latin typeface="Arial" pitchFamily="34" charset="0"/>
                <a:cs typeface="Arial" pitchFamily="34" charset="0"/>
              </a:rPr>
              <a:t>A</a:t>
            </a:r>
            <a:r>
              <a:rPr lang="tr-TR" sz="2000" dirty="0" smtClean="0">
                <a:latin typeface="Arial" pitchFamily="34" charset="0"/>
                <a:cs typeface="Arial" pitchFamily="34" charset="0"/>
              </a:rPr>
              <a:t>ykırı gözlemlerin ve düzensiz gürültünün (</a:t>
            </a:r>
            <a:r>
              <a:rPr lang="tr-TR" sz="2000" dirty="0" err="1" smtClean="0">
                <a:latin typeface="Arial" pitchFamily="34" charset="0"/>
                <a:cs typeface="Arial" pitchFamily="34" charset="0"/>
              </a:rPr>
              <a:t>irregular</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noise</a:t>
            </a:r>
            <a:r>
              <a:rPr lang="tr-TR" sz="2000" dirty="0" smtClean="0">
                <a:latin typeface="Arial" pitchFamily="34" charset="0"/>
                <a:cs typeface="Arial" pitchFamily="34" charset="0"/>
              </a:rPr>
              <a:t>) arındırılması (</a:t>
            </a:r>
            <a:r>
              <a:rPr lang="tr-TR" sz="2000" dirty="0" err="1" smtClean="0">
                <a:latin typeface="Arial" pitchFamily="34" charset="0"/>
                <a:cs typeface="Arial" pitchFamily="34" charset="0"/>
              </a:rPr>
              <a:t>Demetra</a:t>
            </a:r>
            <a:r>
              <a:rPr lang="tr-TR" sz="2000" dirty="0" smtClean="0">
                <a:latin typeface="Arial" pitchFamily="34" charset="0"/>
                <a:cs typeface="Arial" pitchFamily="34" charset="0"/>
              </a:rPr>
              <a:t>+) </a:t>
            </a:r>
          </a:p>
          <a:p>
            <a:pPr marL="800100" lvl="1" indent="-342900">
              <a:lnSpc>
                <a:spcPct val="150000"/>
              </a:lnSpc>
              <a:buSzPct val="85000"/>
              <a:buFont typeface="Wingdings" panose="05000000000000000000" pitchFamily="2" charset="2"/>
              <a:buChar char="§"/>
            </a:pPr>
            <a:r>
              <a:rPr lang="tr-TR" sz="2000" dirty="0">
                <a:latin typeface="Arial" pitchFamily="34" charset="0"/>
                <a:cs typeface="Arial" pitchFamily="34" charset="0"/>
              </a:rPr>
              <a:t>D</a:t>
            </a:r>
            <a:r>
              <a:rPr lang="tr-TR" sz="2000" dirty="0" smtClean="0">
                <a:latin typeface="Arial" pitchFamily="34" charset="0"/>
                <a:cs typeface="Arial" pitchFamily="34" charset="0"/>
              </a:rPr>
              <a:t>evresel hareketin ayrıştırılması (</a:t>
            </a:r>
            <a:r>
              <a:rPr lang="tr-TR" sz="2000" dirty="0">
                <a:latin typeface="Arial" pitchFamily="34" charset="0"/>
                <a:cs typeface="Arial" pitchFamily="34" charset="0"/>
              </a:rPr>
              <a:t>HP </a:t>
            </a:r>
            <a:r>
              <a:rPr lang="tr-TR" sz="2000" dirty="0" err="1" smtClean="0">
                <a:latin typeface="Arial" pitchFamily="34" charset="0"/>
                <a:cs typeface="Arial" pitchFamily="34" charset="0"/>
              </a:rPr>
              <a:t>Filter</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lambda</a:t>
            </a:r>
            <a:r>
              <a:rPr lang="tr-TR" sz="2000" dirty="0" smtClean="0">
                <a:latin typeface="Arial" pitchFamily="34" charset="0"/>
                <a:cs typeface="Arial" pitchFamily="34" charset="0"/>
              </a:rPr>
              <a:t>=814,  Alp ve diğer. (2011) çalışmasından) </a:t>
            </a:r>
          </a:p>
          <a:p>
            <a:pPr marL="800100" lvl="1" indent="-342900">
              <a:lnSpc>
                <a:spcPct val="150000"/>
              </a:lnSpc>
              <a:buSzPct val="85000"/>
              <a:buFont typeface="Wingdings" panose="05000000000000000000" pitchFamily="2" charset="2"/>
              <a:buChar char="§"/>
            </a:pPr>
            <a:r>
              <a:rPr lang="tr-TR" sz="2000" dirty="0">
                <a:latin typeface="Arial" pitchFamily="34" charset="0"/>
                <a:cs typeface="Arial" pitchFamily="34" charset="0"/>
              </a:rPr>
              <a:t>V</a:t>
            </a:r>
            <a:r>
              <a:rPr lang="tr-TR" sz="2000" dirty="0" smtClean="0">
                <a:latin typeface="Arial" pitchFamily="34" charset="0"/>
                <a:cs typeface="Arial" pitchFamily="34" charset="0"/>
              </a:rPr>
              <a:t>erilerin standartlaştırılması </a:t>
            </a:r>
            <a:endParaRPr lang="tr-TR" sz="2000" dirty="0">
              <a:latin typeface="Arial" pitchFamily="34" charset="0"/>
              <a:cs typeface="Arial" pitchFamily="34" charset="0"/>
            </a:endParaRPr>
          </a:p>
        </p:txBody>
      </p:sp>
      <p:sp>
        <p:nvSpPr>
          <p:cNvPr id="4" name="Text Box 4"/>
          <p:cNvSpPr txBox="1">
            <a:spLocks noChangeArrowheads="1"/>
          </p:cNvSpPr>
          <p:nvPr/>
        </p:nvSpPr>
        <p:spPr bwMode="auto">
          <a:xfrm>
            <a:off x="281980" y="206973"/>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a:solidFill>
                  <a:schemeClr val="bg1"/>
                </a:solidFill>
              </a:rPr>
              <a:t>İkinci </a:t>
            </a:r>
            <a:r>
              <a:rPr lang="tr-TR" sz="2000" kern="0" dirty="0" smtClean="0">
                <a:solidFill>
                  <a:schemeClr val="bg1"/>
                </a:solidFill>
              </a:rPr>
              <a:t>Aşama- Verinin İşlenmesi</a:t>
            </a:r>
            <a:endParaRPr lang="tr-TR" sz="2000" kern="0" dirty="0">
              <a:solidFill>
                <a:schemeClr val="bg1"/>
              </a:solidFill>
            </a:endParaRPr>
          </a:p>
        </p:txBody>
      </p:sp>
      <p:sp>
        <p:nvSpPr>
          <p:cNvPr id="5" name="TextBox 4"/>
          <p:cNvSpPr txBox="1"/>
          <p:nvPr/>
        </p:nvSpPr>
        <p:spPr>
          <a:xfrm>
            <a:off x="348343" y="990600"/>
            <a:ext cx="8186057" cy="553998"/>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ü"/>
            </a:pPr>
            <a:r>
              <a:rPr lang="tr-TR" sz="2000" dirty="0" smtClean="0">
                <a:solidFill>
                  <a:schemeClr val="tx1"/>
                </a:solidFill>
                <a:latin typeface="Arial" pitchFamily="34" charset="0"/>
                <a:cs typeface="Arial" pitchFamily="34" charset="0"/>
              </a:rPr>
              <a:t>Aylık sıklıkta veri </a:t>
            </a:r>
            <a:r>
              <a:rPr lang="tr-TR" sz="2000" dirty="0" smtClean="0">
                <a:latin typeface="Arial" pitchFamily="34" charset="0"/>
                <a:cs typeface="Arial" pitchFamily="34" charset="0"/>
              </a:rPr>
              <a:t>kullanıyoruz. Dönem 2005/1- 2013/3</a:t>
            </a:r>
            <a:endParaRPr lang="tr-TR" sz="20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327810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96021" y="152400"/>
            <a:ext cx="8976554" cy="430887"/>
          </a:xfrm>
          <a:prstGeom prst="rect">
            <a:avLst/>
          </a:prstGeom>
          <a:noFill/>
        </p:spPr>
        <p:txBody>
          <a:bodyPr wrap="square" rtlCol="0">
            <a:spAutoFit/>
          </a:bodyPr>
          <a:lstStyle/>
          <a:p>
            <a:r>
              <a:rPr lang="tr-TR" sz="2200" dirty="0">
                <a:solidFill>
                  <a:schemeClr val="bg1"/>
                </a:solidFill>
                <a:latin typeface="Arial" pitchFamily="34" charset="0"/>
                <a:cs typeface="Arial" pitchFamily="34" charset="0"/>
              </a:rPr>
              <a:t>Üçüncü Aşama – Analiz </a:t>
            </a:r>
            <a:r>
              <a:rPr lang="en-US" sz="2200" dirty="0" smtClean="0">
                <a:solidFill>
                  <a:srgbClr val="87212E"/>
                </a:solidFill>
                <a:latin typeface="Arial" pitchFamily="34" charset="0"/>
                <a:cs typeface="Arial" pitchFamily="34" charset="0"/>
              </a:rPr>
              <a:t>	</a:t>
            </a:r>
            <a:r>
              <a:rPr lang="tr-TR" sz="2200" dirty="0" smtClean="0">
                <a:solidFill>
                  <a:schemeClr val="bg1"/>
                </a:solidFill>
                <a:latin typeface="Arial" pitchFamily="34" charset="0"/>
                <a:cs typeface="Arial" pitchFamily="34" charset="0"/>
              </a:rPr>
              <a:t> </a:t>
            </a:r>
            <a:r>
              <a:rPr lang="en-US" sz="2200" dirty="0" smtClean="0">
                <a:solidFill>
                  <a:schemeClr val="bg1"/>
                </a:solidFill>
                <a:latin typeface="Arial" pitchFamily="34" charset="0"/>
                <a:cs typeface="Arial" pitchFamily="34" charset="0"/>
              </a:rPr>
              <a:t>     </a:t>
            </a:r>
            <a:r>
              <a:rPr lang="tr-TR" sz="2200" dirty="0" smtClean="0">
                <a:solidFill>
                  <a:schemeClr val="bg1"/>
                </a:solidFill>
                <a:latin typeface="Arial" pitchFamily="34" charset="0"/>
                <a:cs typeface="Arial" pitchFamily="34" charset="0"/>
              </a:rPr>
              <a:t>         </a:t>
            </a:r>
            <a:r>
              <a:rPr lang="en-US" sz="2200" dirty="0" smtClean="0">
                <a:solidFill>
                  <a:schemeClr val="bg1"/>
                </a:solidFill>
                <a:latin typeface="Arial" pitchFamily="34" charset="0"/>
                <a:cs typeface="Arial" pitchFamily="34" charset="0"/>
              </a:rPr>
              <a:t>  </a:t>
            </a:r>
            <a:r>
              <a:rPr lang="tr-TR" sz="2200" dirty="0" smtClean="0">
                <a:solidFill>
                  <a:schemeClr val="bg1"/>
                </a:solidFill>
                <a:latin typeface="Arial" pitchFamily="34" charset="0"/>
                <a:cs typeface="Arial" pitchFamily="34" charset="0"/>
              </a:rPr>
              <a:t>               </a:t>
            </a:r>
            <a:r>
              <a:rPr lang="tr-TR" sz="2200" dirty="0" err="1" smtClean="0">
                <a:solidFill>
                  <a:schemeClr val="bg1"/>
                </a:solidFill>
                <a:latin typeface="Arial" pitchFamily="34" charset="0"/>
                <a:cs typeface="Arial" pitchFamily="34" charset="0"/>
              </a:rPr>
              <a:t>Granger</a:t>
            </a:r>
            <a:r>
              <a:rPr lang="tr-TR" sz="2200" dirty="0" smtClean="0">
                <a:solidFill>
                  <a:schemeClr val="bg1"/>
                </a:solidFill>
                <a:latin typeface="Arial" pitchFamily="34" charset="0"/>
                <a:cs typeface="Arial" pitchFamily="34" charset="0"/>
              </a:rPr>
              <a:t> Nedensellik</a:t>
            </a:r>
            <a:endParaRPr lang="tr-TR" sz="2200" dirty="0">
              <a:solidFill>
                <a:schemeClr val="bg1"/>
              </a:solidFill>
              <a:latin typeface="Arial" pitchFamily="34" charset="0"/>
              <a:cs typeface="Arial" pitchFamily="34" charset="0"/>
            </a:endParaRPr>
          </a:p>
        </p:txBody>
      </p:sp>
      <p:grpSp>
        <p:nvGrpSpPr>
          <p:cNvPr id="2" name="Group 1"/>
          <p:cNvGrpSpPr/>
          <p:nvPr/>
        </p:nvGrpSpPr>
        <p:grpSpPr>
          <a:xfrm>
            <a:off x="348343" y="854305"/>
            <a:ext cx="8643257" cy="3775905"/>
            <a:chOff x="348343" y="854305"/>
            <a:chExt cx="8643257" cy="3775905"/>
          </a:xfrm>
        </p:grpSpPr>
        <mc:AlternateContent xmlns:mc="http://schemas.openxmlformats.org/markup-compatibility/2006" xmlns:a14="http://schemas.microsoft.com/office/drawing/2010/main">
          <mc:Choice Requires="a14">
            <p:sp>
              <p:nvSpPr>
                <p:cNvPr id="4" name="TextBox 3"/>
                <p:cNvSpPr txBox="1"/>
                <p:nvPr/>
              </p:nvSpPr>
              <p:spPr>
                <a:xfrm>
                  <a:off x="348343" y="854305"/>
                  <a:ext cx="8643257" cy="3775905"/>
                </a:xfrm>
                <a:prstGeom prst="rect">
                  <a:avLst/>
                </a:prstGeom>
                <a:noFill/>
              </p:spPr>
              <p:txBody>
                <a:bodyPr wrap="square" rtlCol="0">
                  <a:spAutoFit/>
                </a:bodyPr>
                <a:lstStyle/>
                <a:p>
                  <a:pPr marL="342900" indent="-342900">
                    <a:buSzPct val="85000"/>
                    <a:buFont typeface="Wingdings" pitchFamily="2" charset="2"/>
                    <a:buChar char="§"/>
                  </a:pPr>
                  <a:r>
                    <a:rPr lang="tr-TR" sz="2000" dirty="0" smtClean="0">
                      <a:solidFill>
                        <a:schemeClr val="tx1"/>
                      </a:solidFill>
                      <a:latin typeface="Arial" pitchFamily="34" charset="0"/>
                      <a:cs typeface="Arial" pitchFamily="34" charset="0"/>
                    </a:rPr>
                    <a:t>Aday serinin (s) gecikmeli değerleri işsizlik oranının </a:t>
                  </a:r>
                  <a:r>
                    <a:rPr lang="tr-TR" sz="2000" dirty="0">
                      <a:solidFill>
                        <a:schemeClr val="tx1"/>
                      </a:solidFill>
                      <a:latin typeface="Arial" pitchFamily="34" charset="0"/>
                      <a:cs typeface="Arial" pitchFamily="34" charset="0"/>
                    </a:rPr>
                    <a:t>(u)</a:t>
                  </a:r>
                  <a:r>
                    <a:rPr lang="tr-TR" sz="2000" dirty="0" smtClean="0">
                      <a:solidFill>
                        <a:schemeClr val="tx1"/>
                      </a:solidFill>
                      <a:latin typeface="Arial" pitchFamily="34" charset="0"/>
                      <a:cs typeface="Arial" pitchFamily="34" charset="0"/>
                    </a:rPr>
                    <a:t> gecikmeli değerlerinin ötesinde bilgi içeriyor mu? </a:t>
                  </a:r>
                  <a:r>
                    <a:rPr lang="en-US" sz="2000" dirty="0">
                      <a:solidFill>
                        <a:schemeClr val="tx1"/>
                      </a:solidFill>
                      <a:latin typeface="Arial" pitchFamily="34" charset="0"/>
                      <a:cs typeface="Arial" pitchFamily="34" charset="0"/>
                    </a:rPr>
                    <a:t>	</a:t>
                  </a:r>
                  <a:endParaRPr lang="tr-TR" sz="2000" dirty="0" smtClean="0">
                    <a:solidFill>
                      <a:schemeClr val="tx1"/>
                    </a:solidFill>
                    <a:latin typeface="Arial" pitchFamily="34" charset="0"/>
                    <a:cs typeface="Arial" pitchFamily="34" charset="0"/>
                  </a:endParaRPr>
                </a:p>
                <a:p>
                  <a:pPr marL="342900" indent="-342900">
                    <a:buSzPct val="85000"/>
                    <a:buFont typeface="Wingdings" pitchFamily="2" charset="2"/>
                    <a:buChar char="§"/>
                  </a:pPr>
                  <a:endParaRPr lang="tr-TR" sz="2000" b="0" i="1" dirty="0">
                    <a:solidFill>
                      <a:schemeClr val="tx1"/>
                    </a:solidFill>
                    <a:latin typeface="Arial" pitchFamily="34" charset="0"/>
                    <a:cs typeface="Arial" pitchFamily="34" charset="0"/>
                  </a:endParaRPr>
                </a:p>
                <a:p>
                  <a:pPr>
                    <a:buSzPct val="85000"/>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a:cs typeface="Arial" pitchFamily="34" charset="0"/>
                              </a:rPr>
                            </m:ctrlPr>
                          </m:sSubPr>
                          <m:e>
                            <m:r>
                              <a:rPr lang="en-US" sz="2000" b="0" i="1" smtClean="0">
                                <a:solidFill>
                                  <a:schemeClr val="tx1"/>
                                </a:solidFill>
                                <a:latin typeface="Cambria Math"/>
                                <a:cs typeface="Arial" pitchFamily="34" charset="0"/>
                              </a:rPr>
                              <m:t>𝑢</m:t>
                            </m:r>
                          </m:e>
                          <m:sub>
                            <m:r>
                              <a:rPr lang="en-US" sz="2000" b="0" i="1" smtClean="0">
                                <a:solidFill>
                                  <a:schemeClr val="tx1"/>
                                </a:solidFill>
                                <a:latin typeface="Cambria Math"/>
                                <a:cs typeface="Arial" pitchFamily="34" charset="0"/>
                              </a:rPr>
                              <m:t>𝑡</m:t>
                            </m:r>
                          </m:sub>
                        </m:sSub>
                        <m:r>
                          <a:rPr lang="en-US" sz="2000" b="0" i="1" smtClean="0">
                            <a:solidFill>
                              <a:schemeClr val="tx1"/>
                            </a:solidFill>
                            <a:latin typeface="Cambria Math"/>
                            <a:cs typeface="Arial" pitchFamily="34" charset="0"/>
                          </a:rPr>
                          <m:t>= </m:t>
                        </m:r>
                        <m:nary>
                          <m:naryPr>
                            <m:chr m:val="∑"/>
                            <m:ctrlPr>
                              <a:rPr lang="en-US" sz="2000" b="0" i="1" smtClean="0">
                                <a:solidFill>
                                  <a:schemeClr val="tx1"/>
                                </a:solidFill>
                                <a:latin typeface="Cambria Math"/>
                                <a:cs typeface="Arial" pitchFamily="34" charset="0"/>
                              </a:rPr>
                            </m:ctrlPr>
                          </m:naryPr>
                          <m:sub>
                            <m:r>
                              <m:rPr>
                                <m:brk m:alnAt="23"/>
                              </m:rPr>
                              <a:rPr lang="en-US" sz="2000" b="0" i="1" smtClean="0">
                                <a:solidFill>
                                  <a:schemeClr val="tx1"/>
                                </a:solidFill>
                                <a:latin typeface="Cambria Math"/>
                                <a:cs typeface="Arial" pitchFamily="34" charset="0"/>
                              </a:rPr>
                              <m:t>𝑗</m:t>
                            </m:r>
                            <m:r>
                              <a:rPr lang="en-US" sz="2000" b="0" i="1" smtClean="0">
                                <a:solidFill>
                                  <a:schemeClr val="tx1"/>
                                </a:solidFill>
                                <a:latin typeface="Cambria Math"/>
                                <a:cs typeface="Arial" pitchFamily="34" charset="0"/>
                              </a:rPr>
                              <m:t>=1</m:t>
                            </m:r>
                          </m:sub>
                          <m:sup>
                            <m:r>
                              <a:rPr lang="en-US" sz="2000" b="0" i="1" smtClean="0">
                                <a:solidFill>
                                  <a:schemeClr val="tx1"/>
                                </a:solidFill>
                                <a:latin typeface="Cambria Math"/>
                                <a:cs typeface="Arial" pitchFamily="34" charset="0"/>
                              </a:rPr>
                              <m:t>𝑚</m:t>
                            </m:r>
                          </m:sup>
                          <m:e>
                            <m:sSub>
                              <m:sSubPr>
                                <m:ctrlPr>
                                  <a:rPr lang="en-US" sz="2000" b="0" i="1" smtClean="0">
                                    <a:solidFill>
                                      <a:schemeClr val="tx1"/>
                                    </a:solidFill>
                                    <a:latin typeface="Cambria Math"/>
                                    <a:cs typeface="Arial" pitchFamily="34" charset="0"/>
                                  </a:rPr>
                                </m:ctrlPr>
                              </m:sSubPr>
                              <m:e>
                                <m:sSub>
                                  <m:sSubPr>
                                    <m:ctrlPr>
                                      <a:rPr lang="el-GR" sz="2000" b="0" i="1" smtClean="0">
                                        <a:solidFill>
                                          <a:schemeClr val="tx1"/>
                                        </a:solidFill>
                                        <a:latin typeface="Cambria Math"/>
                                        <a:cs typeface="Arial" pitchFamily="34" charset="0"/>
                                      </a:rPr>
                                    </m:ctrlPr>
                                  </m:sSubPr>
                                  <m:e>
                                    <m:r>
                                      <m:rPr>
                                        <m:sty m:val="p"/>
                                      </m:rPr>
                                      <a:rPr lang="el-GR" sz="2000" i="1">
                                        <a:solidFill>
                                          <a:schemeClr val="tx1"/>
                                        </a:solidFill>
                                        <a:latin typeface="Cambria Math"/>
                                        <a:cs typeface="Arial" pitchFamily="34" charset="0"/>
                                      </a:rPr>
                                      <m:t>α</m:t>
                                    </m:r>
                                  </m:e>
                                  <m:sub>
                                    <m:r>
                                      <a:rPr lang="en-US" sz="2000" b="0" i="1" smtClean="0">
                                        <a:solidFill>
                                          <a:schemeClr val="tx1"/>
                                        </a:solidFill>
                                        <a:latin typeface="Cambria Math"/>
                                        <a:cs typeface="Arial" pitchFamily="34" charset="0"/>
                                      </a:rPr>
                                      <m:t>𝑗</m:t>
                                    </m:r>
                                  </m:sub>
                                </m:sSub>
                                <m:r>
                                  <a:rPr lang="en-US" sz="2000" b="0" i="1" smtClean="0">
                                    <a:solidFill>
                                      <a:schemeClr val="tx1"/>
                                    </a:solidFill>
                                    <a:latin typeface="Cambria Math"/>
                                    <a:cs typeface="Arial" pitchFamily="34" charset="0"/>
                                  </a:rPr>
                                  <m:t>𝑢</m:t>
                                </m:r>
                              </m:e>
                              <m:sub>
                                <m:r>
                                  <a:rPr lang="en-US" sz="2000" b="0" i="1" smtClean="0">
                                    <a:solidFill>
                                      <a:schemeClr val="tx1"/>
                                    </a:solidFill>
                                    <a:latin typeface="Cambria Math"/>
                                    <a:cs typeface="Arial" pitchFamily="34" charset="0"/>
                                  </a:rPr>
                                  <m:t>𝑡</m:t>
                                </m:r>
                                <m:r>
                                  <a:rPr lang="en-US" sz="2000" b="0" i="1" smtClean="0">
                                    <a:solidFill>
                                      <a:schemeClr val="tx1"/>
                                    </a:solidFill>
                                    <a:latin typeface="Cambria Math"/>
                                    <a:cs typeface="Arial" pitchFamily="34" charset="0"/>
                                  </a:rPr>
                                  <m:t>−</m:t>
                                </m:r>
                                <m:r>
                                  <a:rPr lang="en-US" sz="2000" b="0" i="1" smtClean="0">
                                    <a:solidFill>
                                      <a:schemeClr val="tx1"/>
                                    </a:solidFill>
                                    <a:latin typeface="Cambria Math"/>
                                    <a:cs typeface="Arial" pitchFamily="34" charset="0"/>
                                  </a:rPr>
                                  <m:t>𝑗</m:t>
                                </m:r>
                              </m:sub>
                            </m:sSub>
                          </m:e>
                        </m:nary>
                        <m:r>
                          <a:rPr lang="en-US" sz="2000" b="0" i="1" smtClean="0">
                            <a:solidFill>
                              <a:schemeClr val="tx1"/>
                            </a:solidFill>
                            <a:latin typeface="Cambria Math"/>
                            <a:cs typeface="Arial" pitchFamily="34" charset="0"/>
                          </a:rPr>
                          <m:t>+ </m:t>
                        </m:r>
                        <m:nary>
                          <m:naryPr>
                            <m:chr m:val="∑"/>
                            <m:ctrlPr>
                              <a:rPr lang="en-US" sz="2000" i="1">
                                <a:solidFill>
                                  <a:schemeClr val="tx1"/>
                                </a:solidFill>
                                <a:latin typeface="Cambria Math"/>
                                <a:cs typeface="Arial" pitchFamily="34" charset="0"/>
                              </a:rPr>
                            </m:ctrlPr>
                          </m:naryPr>
                          <m:sub>
                            <m:r>
                              <m:rPr>
                                <m:brk m:alnAt="23"/>
                              </m:rPr>
                              <a:rPr lang="en-US" sz="2000" i="1">
                                <a:solidFill>
                                  <a:schemeClr val="tx1"/>
                                </a:solidFill>
                                <a:latin typeface="Cambria Math"/>
                                <a:cs typeface="Arial" pitchFamily="34" charset="0"/>
                              </a:rPr>
                              <m:t>𝑗</m:t>
                            </m:r>
                            <m:r>
                              <a:rPr lang="en-US" sz="2000" i="1">
                                <a:solidFill>
                                  <a:schemeClr val="tx1"/>
                                </a:solidFill>
                                <a:latin typeface="Cambria Math"/>
                                <a:cs typeface="Arial" pitchFamily="34" charset="0"/>
                              </a:rPr>
                              <m:t>=1</m:t>
                            </m:r>
                          </m:sub>
                          <m:sup>
                            <m:r>
                              <a:rPr lang="en-US" sz="2000" b="0" i="1" smtClean="0">
                                <a:solidFill>
                                  <a:schemeClr val="tx1"/>
                                </a:solidFill>
                                <a:latin typeface="Cambria Math"/>
                                <a:cs typeface="Arial" pitchFamily="34" charset="0"/>
                              </a:rPr>
                              <m:t>𝑛</m:t>
                            </m:r>
                          </m:sup>
                          <m:e>
                            <m:sSub>
                              <m:sSubPr>
                                <m:ctrlPr>
                                  <a:rPr lang="en-US" sz="2000" i="1">
                                    <a:solidFill>
                                      <a:schemeClr val="tx1"/>
                                    </a:solidFill>
                                    <a:latin typeface="Cambria Math"/>
                                    <a:cs typeface="Arial" pitchFamily="34" charset="0"/>
                                  </a:rPr>
                                </m:ctrlPr>
                              </m:sSubPr>
                              <m:e>
                                <m:sSub>
                                  <m:sSubPr>
                                    <m:ctrlPr>
                                      <a:rPr lang="el-GR" sz="2000" i="1">
                                        <a:solidFill>
                                          <a:schemeClr val="tx1"/>
                                        </a:solidFill>
                                        <a:latin typeface="Cambria Math"/>
                                        <a:cs typeface="Arial" pitchFamily="34" charset="0"/>
                                      </a:rPr>
                                    </m:ctrlPr>
                                  </m:sSubPr>
                                  <m:e>
                                    <m:r>
                                      <m:rPr>
                                        <m:sty m:val="p"/>
                                      </m:rPr>
                                      <a:rPr lang="el-GR" sz="2000" i="1" smtClean="0">
                                        <a:solidFill>
                                          <a:schemeClr val="tx1"/>
                                        </a:solidFill>
                                        <a:latin typeface="Cambria Math"/>
                                        <a:cs typeface="Arial" pitchFamily="34" charset="0"/>
                                      </a:rPr>
                                      <m:t>β</m:t>
                                    </m:r>
                                  </m:e>
                                  <m:sub>
                                    <m:r>
                                      <a:rPr lang="en-US" sz="2000" i="1">
                                        <a:solidFill>
                                          <a:schemeClr val="tx1"/>
                                        </a:solidFill>
                                        <a:latin typeface="Cambria Math"/>
                                        <a:cs typeface="Arial" pitchFamily="34" charset="0"/>
                                      </a:rPr>
                                      <m:t>𝑗</m:t>
                                    </m:r>
                                  </m:sub>
                                </m:sSub>
                                <m:r>
                                  <a:rPr lang="en-US" sz="2000" b="0" i="1" smtClean="0">
                                    <a:solidFill>
                                      <a:schemeClr val="tx1"/>
                                    </a:solidFill>
                                    <a:latin typeface="Cambria Math"/>
                                    <a:cs typeface="Arial" pitchFamily="34" charset="0"/>
                                  </a:rPr>
                                  <m:t>𝑠</m:t>
                                </m:r>
                              </m:e>
                              <m:sub>
                                <m:r>
                                  <a:rPr lang="en-US" sz="2000" i="1">
                                    <a:solidFill>
                                      <a:schemeClr val="tx1"/>
                                    </a:solidFill>
                                    <a:latin typeface="Cambria Math"/>
                                    <a:cs typeface="Arial" pitchFamily="34" charset="0"/>
                                  </a:rPr>
                                  <m:t>𝑡</m:t>
                                </m:r>
                                <m:r>
                                  <a:rPr lang="en-US" sz="2000" i="1">
                                    <a:solidFill>
                                      <a:schemeClr val="tx1"/>
                                    </a:solidFill>
                                    <a:latin typeface="Cambria Math"/>
                                    <a:cs typeface="Arial" pitchFamily="34" charset="0"/>
                                  </a:rPr>
                                  <m:t>−</m:t>
                                </m:r>
                                <m:r>
                                  <a:rPr lang="en-US" sz="2000" i="1">
                                    <a:solidFill>
                                      <a:schemeClr val="tx1"/>
                                    </a:solidFill>
                                    <a:latin typeface="Cambria Math"/>
                                    <a:cs typeface="Arial" pitchFamily="34" charset="0"/>
                                  </a:rPr>
                                  <m:t>𝑗</m:t>
                                </m:r>
                              </m:sub>
                            </m:sSub>
                          </m:e>
                        </m:nary>
                        <m:r>
                          <a:rPr lang="en-US" sz="2000" b="0" i="1" smtClean="0">
                            <a:solidFill>
                              <a:schemeClr val="tx1"/>
                            </a:solidFill>
                            <a:latin typeface="Cambria Math"/>
                            <a:cs typeface="Arial" pitchFamily="34" charset="0"/>
                          </a:rPr>
                          <m:t>+ </m:t>
                        </m:r>
                        <m:sSub>
                          <m:sSubPr>
                            <m:ctrlPr>
                              <a:rPr lang="en-US" sz="2000" b="0" i="1" smtClean="0">
                                <a:solidFill>
                                  <a:schemeClr val="tx1"/>
                                </a:solidFill>
                                <a:latin typeface="Cambria Math"/>
                                <a:cs typeface="Arial" pitchFamily="34" charset="0"/>
                              </a:rPr>
                            </m:ctrlPr>
                          </m:sSubPr>
                          <m:e>
                            <m:r>
                              <m:rPr>
                                <m:nor/>
                              </m:rPr>
                              <a:rPr lang="el-GR" sz="2000" dirty="0">
                                <a:solidFill>
                                  <a:schemeClr val="tx1"/>
                                </a:solidFill>
                                <a:latin typeface="Arial" pitchFamily="34" charset="0"/>
                                <a:cs typeface="Arial" pitchFamily="34" charset="0"/>
                              </a:rPr>
                              <m:t>ε</m:t>
                            </m:r>
                          </m:e>
                          <m:sub>
                            <m:r>
                              <a:rPr lang="en-US" sz="2000" b="0" i="1" smtClean="0">
                                <a:solidFill>
                                  <a:schemeClr val="tx1"/>
                                </a:solidFill>
                                <a:latin typeface="Cambria Math"/>
                                <a:cs typeface="Arial" pitchFamily="34" charset="0"/>
                              </a:rPr>
                              <m:t>𝑡</m:t>
                            </m:r>
                          </m:sub>
                        </m:sSub>
                      </m:oMath>
                    </m:oMathPara>
                  </a14:m>
                  <a:endParaRPr lang="en-US" sz="2000" b="0" dirty="0" smtClean="0">
                    <a:solidFill>
                      <a:schemeClr val="tx1"/>
                    </a:solidFill>
                    <a:latin typeface="Arial" pitchFamily="34" charset="0"/>
                    <a:cs typeface="Arial" pitchFamily="34" charset="0"/>
                  </a:endParaRPr>
                </a:p>
                <a:p>
                  <a:pPr marL="800100" lvl="1" indent="-342900">
                    <a:spcBef>
                      <a:spcPts val="300"/>
                    </a:spcBef>
                    <a:buSzPct val="85000"/>
                    <a:buFont typeface="Wingdings" pitchFamily="2" charset="2"/>
                    <a:buChar char="ü"/>
                  </a:pPr>
                  <a:r>
                    <a:rPr lang="tr-TR" sz="2000" dirty="0" smtClean="0">
                      <a:solidFill>
                        <a:schemeClr val="tx1"/>
                      </a:solidFill>
                      <a:latin typeface="Arial" pitchFamily="34" charset="0"/>
                      <a:cs typeface="Arial" pitchFamily="34" charset="0"/>
                    </a:rPr>
                    <a:t>İki yönlü bakıyoruz </a:t>
                  </a:r>
                  <a14:m>
                    <m:oMath xmlns:m="http://schemas.openxmlformats.org/officeDocument/2006/math">
                      <m:r>
                        <a:rPr lang="tr-TR" sz="2000" b="0" i="0" smtClean="0">
                          <a:solidFill>
                            <a:schemeClr val="tx1"/>
                          </a:solidFill>
                          <a:latin typeface="Cambria Math"/>
                          <a:cs typeface="Arial" pitchFamily="34" charset="0"/>
                        </a:rPr>
                        <m:t> (</m:t>
                      </m:r>
                      <m:r>
                        <a:rPr lang="en-US" sz="2000" i="1">
                          <a:solidFill>
                            <a:schemeClr val="tx1"/>
                          </a:solidFill>
                          <a:latin typeface="Cambria Math"/>
                          <a:cs typeface="Arial" pitchFamily="34" charset="0"/>
                        </a:rPr>
                        <m:t>𝑢</m:t>
                      </m:r>
                      <m:r>
                        <a:rPr lang="tr-TR" sz="2000" b="0" i="1" smtClean="0">
                          <a:solidFill>
                            <a:schemeClr val="tx1"/>
                          </a:solidFill>
                          <a:latin typeface="Cambria Math"/>
                          <a:cs typeface="Arial" pitchFamily="34" charset="0"/>
                        </a:rPr>
                        <m:t>     </m:t>
                      </m:r>
                      <m:r>
                        <a:rPr lang="en-US" sz="2000" b="0" i="1" smtClean="0">
                          <a:solidFill>
                            <a:schemeClr val="tx1"/>
                          </a:solidFill>
                          <a:latin typeface="Cambria Math"/>
                          <a:cs typeface="Arial" pitchFamily="34" charset="0"/>
                        </a:rPr>
                        <m:t>𝑠</m:t>
                      </m:r>
                      <m:r>
                        <a:rPr lang="tr-TR" sz="2000" b="0" i="1" smtClean="0">
                          <a:solidFill>
                            <a:schemeClr val="tx1"/>
                          </a:solidFill>
                          <a:latin typeface="Cambria Math"/>
                          <a:cs typeface="Arial" pitchFamily="34" charset="0"/>
                        </a:rPr>
                        <m:t>, </m:t>
                      </m:r>
                      <m:r>
                        <a:rPr lang="tr-TR" sz="2000" b="0" i="1" smtClean="0">
                          <a:solidFill>
                            <a:schemeClr val="tx1"/>
                          </a:solidFill>
                          <a:latin typeface="Cambria Math"/>
                          <a:cs typeface="Arial" pitchFamily="34" charset="0"/>
                        </a:rPr>
                        <m:t>𝑠</m:t>
                      </m:r>
                      <m:r>
                        <a:rPr lang="tr-TR" sz="2000" i="1">
                          <a:solidFill>
                            <a:schemeClr val="tx1"/>
                          </a:solidFill>
                          <a:latin typeface="Cambria Math"/>
                          <a:cs typeface="Arial" pitchFamily="34" charset="0"/>
                        </a:rPr>
                        <m:t>  </m:t>
                      </m:r>
                      <m:r>
                        <a:rPr lang="tr-TR" sz="2000" b="0" i="1" smtClean="0">
                          <a:solidFill>
                            <a:schemeClr val="tx1"/>
                          </a:solidFill>
                          <a:latin typeface="Cambria Math"/>
                          <a:cs typeface="Arial" pitchFamily="34" charset="0"/>
                        </a:rPr>
                        <m:t>   </m:t>
                      </m:r>
                      <m:r>
                        <a:rPr lang="tr-TR" sz="2000" b="0" i="1" smtClean="0">
                          <a:solidFill>
                            <a:schemeClr val="tx1"/>
                          </a:solidFill>
                          <a:latin typeface="Cambria Math"/>
                          <a:cs typeface="Arial" pitchFamily="34" charset="0"/>
                        </a:rPr>
                        <m:t>𝑢</m:t>
                      </m:r>
                      <m:r>
                        <a:rPr lang="tr-TR" sz="2000" b="0" i="1" smtClean="0">
                          <a:solidFill>
                            <a:schemeClr val="tx1"/>
                          </a:solidFill>
                          <a:latin typeface="Cambria Math"/>
                          <a:cs typeface="Arial" pitchFamily="34" charset="0"/>
                        </a:rPr>
                        <m:t>)</m:t>
                      </m:r>
                    </m:oMath>
                  </a14:m>
                  <a:r>
                    <a:rPr lang="en-US" sz="2000" dirty="0" smtClean="0">
                      <a:solidFill>
                        <a:schemeClr val="tx1"/>
                      </a:solidFill>
                      <a:latin typeface="Arial" pitchFamily="34" charset="0"/>
                      <a:cs typeface="Arial" pitchFamily="34" charset="0"/>
                    </a:rPr>
                    <a:t>	</a:t>
                  </a:r>
                  <a:endParaRPr lang="tr-TR" sz="2000" dirty="0" smtClean="0">
                    <a:solidFill>
                      <a:schemeClr val="tx1"/>
                    </a:solidFill>
                    <a:latin typeface="Arial" pitchFamily="34" charset="0"/>
                    <a:cs typeface="Arial" pitchFamily="34" charset="0"/>
                  </a:endParaRPr>
                </a:p>
                <a:p>
                  <a:pPr marL="342900" indent="-342900">
                    <a:lnSpc>
                      <a:spcPct val="150000"/>
                    </a:lnSpc>
                    <a:spcBef>
                      <a:spcPts val="600"/>
                    </a:spcBef>
                    <a:buSzPct val="85000"/>
                    <a:buFont typeface="Wingdings" pitchFamily="2" charset="2"/>
                    <a:buChar char="§"/>
                  </a:pPr>
                  <a:r>
                    <a:rPr lang="en-US" sz="2000" dirty="0" err="1">
                      <a:solidFill>
                        <a:schemeClr val="tx1"/>
                      </a:solidFill>
                      <a:latin typeface="Arial" pitchFamily="34" charset="0"/>
                      <a:cs typeface="Arial" pitchFamily="34" charset="0"/>
                    </a:rPr>
                    <a:t>Gecikme</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derecesinin</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seçimi</a:t>
                  </a:r>
                  <a:r>
                    <a:rPr lang="en-US" sz="2000" dirty="0">
                      <a:solidFill>
                        <a:schemeClr val="tx1"/>
                      </a:solidFill>
                      <a:latin typeface="Arial" pitchFamily="34" charset="0"/>
                      <a:cs typeface="Arial" pitchFamily="34" charset="0"/>
                    </a:rPr>
                    <a:t>: </a:t>
                  </a:r>
                  <a:endParaRPr lang="tr-TR" sz="2000" dirty="0" smtClean="0">
                    <a:solidFill>
                      <a:schemeClr val="tx1"/>
                    </a:solidFill>
                    <a:latin typeface="Arial" pitchFamily="34" charset="0"/>
                    <a:cs typeface="Arial" pitchFamily="34" charset="0"/>
                  </a:endParaRPr>
                </a:p>
                <a:p>
                  <a:pPr marL="800100" lvl="1" indent="-342900">
                    <a:lnSpc>
                      <a:spcPct val="150000"/>
                    </a:lnSpc>
                    <a:spcBef>
                      <a:spcPts val="600"/>
                    </a:spcBef>
                    <a:buSzPct val="85000"/>
                    <a:buFont typeface="Wingdings" panose="05000000000000000000" pitchFamily="2" charset="2"/>
                    <a:buChar char="ü"/>
                  </a:pPr>
                  <a:r>
                    <a:rPr lang="tr-TR" sz="2000" dirty="0" smtClean="0">
                      <a:solidFill>
                        <a:schemeClr val="tx1"/>
                      </a:solidFill>
                      <a:latin typeface="Arial" pitchFamily="34" charset="0"/>
                      <a:cs typeface="Arial" pitchFamily="34" charset="0"/>
                    </a:rPr>
                    <a:t>SIC kriterine dayanan </a:t>
                  </a:r>
                  <a:r>
                    <a:rPr lang="en-US" sz="2000" dirty="0" err="1" smtClean="0">
                      <a:solidFill>
                        <a:schemeClr val="tx1"/>
                      </a:solidFill>
                      <a:latin typeface="Arial" pitchFamily="34" charset="0"/>
                      <a:cs typeface="Arial" pitchFamily="34" charset="0"/>
                    </a:rPr>
                    <a:t>sıralı</a:t>
                  </a:r>
                  <a:r>
                    <a:rPr lang="en-US" sz="2000" dirty="0" smtClean="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seçim</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yöntemi</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önce</a:t>
                  </a:r>
                  <a:r>
                    <a:rPr lang="en-US" sz="2000" dirty="0">
                      <a:solidFill>
                        <a:schemeClr val="tx1"/>
                      </a:solidFill>
                      <a:latin typeface="Arial" pitchFamily="34" charset="0"/>
                      <a:cs typeface="Arial" pitchFamily="34" charset="0"/>
                    </a:rPr>
                    <a:t> 𝑚 </a:t>
                  </a:r>
                  <a:r>
                    <a:rPr lang="en-US" sz="2000" dirty="0" err="1">
                      <a:solidFill>
                        <a:schemeClr val="tx1"/>
                      </a:solidFill>
                      <a:latin typeface="Arial" pitchFamily="34" charset="0"/>
                      <a:cs typeface="Arial" pitchFamily="34" charset="0"/>
                    </a:rPr>
                    <a:t>sonra</a:t>
                  </a:r>
                  <a:r>
                    <a:rPr lang="en-US" sz="2000" dirty="0">
                      <a:solidFill>
                        <a:schemeClr val="tx1"/>
                      </a:solidFill>
                      <a:latin typeface="Arial" pitchFamily="34" charset="0"/>
                      <a:cs typeface="Arial" pitchFamily="34" charset="0"/>
                    </a:rPr>
                    <a:t> 𝑛 (Hsiao, 1981) </a:t>
                  </a:r>
                </a:p>
              </p:txBody>
            </p:sp>
          </mc:Choice>
          <mc:Fallback xmlns="">
            <p:sp>
              <p:nvSpPr>
                <p:cNvPr id="4" name="TextBox 3"/>
                <p:cNvSpPr txBox="1">
                  <a:spLocks noRot="1" noChangeAspect="1" noMove="1" noResize="1" noEditPoints="1" noAdjustHandles="1" noChangeArrowheads="1" noChangeShapeType="1" noTextEdit="1"/>
                </p:cNvSpPr>
                <p:nvPr/>
              </p:nvSpPr>
              <p:spPr>
                <a:xfrm>
                  <a:off x="348343" y="854305"/>
                  <a:ext cx="8643257" cy="3775905"/>
                </a:xfrm>
                <a:prstGeom prst="rect">
                  <a:avLst/>
                </a:prstGeom>
                <a:blipFill rotWithShape="1">
                  <a:blip r:embed="rId3"/>
                  <a:stretch>
                    <a:fillRect l="-282" t="-645" b="-484"/>
                  </a:stretch>
                </a:blipFill>
              </p:spPr>
              <p:txBody>
                <a:bodyPr/>
                <a:lstStyle/>
                <a:p>
                  <a:r>
                    <a:rPr lang="tr-TR">
                      <a:noFill/>
                    </a:rPr>
                    <a:t> </a:t>
                  </a:r>
                </a:p>
              </p:txBody>
            </p:sp>
          </mc:Fallback>
        </mc:AlternateContent>
        <p:cxnSp>
          <p:nvCxnSpPr>
            <p:cNvPr id="6" name="Straight Arrow Connector 5"/>
            <p:cNvCxnSpPr/>
            <p:nvPr/>
          </p:nvCxnSpPr>
          <p:spPr>
            <a:xfrm>
              <a:off x="3733800" y="2895600"/>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419600" y="2895600"/>
              <a:ext cx="2013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315361" y="4609739"/>
            <a:ext cx="8567058" cy="1631216"/>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u="sng" dirty="0">
                <a:latin typeface="Arial" pitchFamily="34" charset="0"/>
                <a:cs typeface="Arial" pitchFamily="34" charset="0"/>
              </a:rPr>
              <a:t>Kullanılan ölçütler </a:t>
            </a:r>
          </a:p>
          <a:p>
            <a:pPr marL="800100" lvl="1" indent="-342900">
              <a:buSzPct val="85000"/>
              <a:buFont typeface="Wingdings" panose="05000000000000000000" pitchFamily="2" charset="2"/>
              <a:buChar char="ü"/>
            </a:pPr>
            <a:r>
              <a:rPr lang="tr-TR" sz="2000" dirty="0" err="1">
                <a:latin typeface="Arial" pitchFamily="34" charset="0"/>
                <a:cs typeface="Arial" pitchFamily="34" charset="0"/>
              </a:rPr>
              <a:t>Wald</a:t>
            </a:r>
            <a:r>
              <a:rPr lang="tr-TR" sz="2000" dirty="0">
                <a:latin typeface="Arial" pitchFamily="34" charset="0"/>
                <a:cs typeface="Arial" pitchFamily="34" charset="0"/>
              </a:rPr>
              <a:t> test : </a:t>
            </a:r>
            <a:r>
              <a:rPr lang="tr-TR" sz="2000" dirty="0" smtClean="0">
                <a:latin typeface="Arial" pitchFamily="34" charset="0"/>
                <a:cs typeface="Arial" pitchFamily="34" charset="0"/>
              </a:rPr>
              <a:t>aday değişkenin gecikmeli </a:t>
            </a:r>
            <a:r>
              <a:rPr lang="tr-TR" sz="2000" dirty="0">
                <a:latin typeface="Arial" pitchFamily="34" charset="0"/>
                <a:cs typeface="Arial" pitchFamily="34" charset="0"/>
              </a:rPr>
              <a:t>değerleri için toplu anlamlılık </a:t>
            </a:r>
            <a:r>
              <a:rPr lang="tr-TR" sz="2000" dirty="0" smtClean="0">
                <a:latin typeface="Arial" pitchFamily="34" charset="0"/>
                <a:cs typeface="Arial" pitchFamily="34" charset="0"/>
              </a:rPr>
              <a:t>testi.</a:t>
            </a:r>
          </a:p>
          <a:p>
            <a:pPr marL="800100" lvl="1" indent="-342900">
              <a:lnSpc>
                <a:spcPct val="150000"/>
              </a:lnSpc>
              <a:buSzPct val="85000"/>
              <a:buFont typeface="Wingdings" panose="05000000000000000000" pitchFamily="2" charset="2"/>
              <a:buChar char="ü"/>
            </a:pPr>
            <a:r>
              <a:rPr lang="tr-TR" sz="2000" dirty="0" err="1" smtClean="0">
                <a:latin typeface="Arial" pitchFamily="34" charset="0"/>
                <a:cs typeface="Arial" pitchFamily="34" charset="0"/>
              </a:rPr>
              <a:t>Schwartz</a:t>
            </a:r>
            <a:r>
              <a:rPr lang="tr-TR" sz="2000" dirty="0" smtClean="0">
                <a:latin typeface="Arial" pitchFamily="34" charset="0"/>
                <a:cs typeface="Arial" pitchFamily="34" charset="0"/>
              </a:rPr>
              <a:t> </a:t>
            </a:r>
            <a:r>
              <a:rPr lang="tr-TR" sz="2000" dirty="0">
                <a:latin typeface="Arial" pitchFamily="34" charset="0"/>
                <a:cs typeface="Arial" pitchFamily="34" charset="0"/>
              </a:rPr>
              <a:t>Information </a:t>
            </a:r>
            <a:r>
              <a:rPr lang="tr-TR" sz="2000" dirty="0" err="1">
                <a:latin typeface="Arial" pitchFamily="34" charset="0"/>
                <a:cs typeface="Arial" pitchFamily="34" charset="0"/>
              </a:rPr>
              <a:t>Criteria</a:t>
            </a:r>
            <a:r>
              <a:rPr lang="tr-TR" sz="2000" dirty="0">
                <a:latin typeface="Arial" pitchFamily="34" charset="0"/>
                <a:cs typeface="Arial" pitchFamily="34" charset="0"/>
              </a:rPr>
              <a:t> (SIC) ölçütü (</a:t>
            </a:r>
            <a:r>
              <a:rPr lang="tr-TR" sz="2000" dirty="0" err="1">
                <a:latin typeface="Arial" pitchFamily="34" charset="0"/>
                <a:cs typeface="Arial" pitchFamily="34" charset="0"/>
              </a:rPr>
              <a:t>Hsiao</a:t>
            </a:r>
            <a:r>
              <a:rPr lang="tr-TR" sz="2000" dirty="0">
                <a:latin typeface="Arial" pitchFamily="34" charset="0"/>
                <a:cs typeface="Arial" pitchFamily="34" charset="0"/>
              </a:rPr>
              <a:t>, 1981).</a:t>
            </a:r>
          </a:p>
        </p:txBody>
      </p:sp>
    </p:spTree>
    <p:extLst>
      <p:ext uri="{BB962C8B-B14F-4D97-AF65-F5344CB8AC3E}">
        <p14:creationId xmlns:p14="http://schemas.microsoft.com/office/powerpoint/2010/main" val="377256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348343" y="990600"/>
                <a:ext cx="8186057" cy="1420325"/>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dirty="0" smtClean="0">
                    <a:solidFill>
                      <a:schemeClr val="tx1"/>
                    </a:solidFill>
                    <a:latin typeface="Arial" pitchFamily="34" charset="0"/>
                    <a:cs typeface="Arial" pitchFamily="34" charset="0"/>
                  </a:rPr>
                  <a:t>Aday serilerin 12 aya kadar olan ileri ve gecikmeli değerleri ( </a:t>
                </a:r>
                <a14:m>
                  <m:oMath xmlns:m="http://schemas.openxmlformats.org/officeDocument/2006/math">
                    <m:sSub>
                      <m:sSubPr>
                        <m:ctrlPr>
                          <a:rPr lang="en-US" sz="2000" i="1">
                            <a:solidFill>
                              <a:schemeClr val="tx1"/>
                            </a:solidFill>
                            <a:latin typeface="Cambria Math"/>
                            <a:cs typeface="Arial" pitchFamily="34" charset="0"/>
                          </a:rPr>
                        </m:ctrlPr>
                      </m:sSubPr>
                      <m:e>
                        <m:r>
                          <a:rPr lang="en-US" sz="2000" i="1">
                            <a:solidFill>
                              <a:schemeClr val="tx1"/>
                            </a:solidFill>
                            <a:latin typeface="Cambria Math"/>
                            <a:cs typeface="Arial" pitchFamily="34" charset="0"/>
                          </a:rPr>
                          <m:t>𝑠</m:t>
                        </m:r>
                      </m:e>
                      <m:sub>
                        <m:r>
                          <a:rPr lang="en-US" sz="2000" i="1">
                            <a:solidFill>
                              <a:schemeClr val="tx1"/>
                            </a:solidFill>
                            <a:latin typeface="Cambria Math"/>
                            <a:cs typeface="Arial" pitchFamily="34" charset="0"/>
                          </a:rPr>
                          <m:t>𝑡</m:t>
                        </m:r>
                        <m:r>
                          <a:rPr lang="en-US" sz="2000" i="1">
                            <a:solidFill>
                              <a:schemeClr val="tx1"/>
                            </a:solidFill>
                            <a:latin typeface="Cambria Math"/>
                            <a:cs typeface="Arial" pitchFamily="34" charset="0"/>
                          </a:rPr>
                          <m:t>+</m:t>
                        </m:r>
                        <m:r>
                          <a:rPr lang="en-US" sz="2000" i="1">
                            <a:solidFill>
                              <a:schemeClr val="tx1"/>
                            </a:solidFill>
                            <a:latin typeface="Cambria Math"/>
                            <a:cs typeface="Arial" pitchFamily="34" charset="0"/>
                          </a:rPr>
                          <m:t>𝑘</m:t>
                        </m:r>
                      </m:sub>
                    </m:sSub>
                  </m:oMath>
                </a14:m>
                <a:r>
                  <a:rPr lang="tr-TR" sz="2000" dirty="0" smtClean="0">
                    <a:solidFill>
                      <a:schemeClr val="tx1"/>
                    </a:solidFill>
                    <a:latin typeface="Arial" pitchFamily="34" charset="0"/>
                    <a:cs typeface="Arial" pitchFamily="34" charset="0"/>
                  </a:rPr>
                  <a:t> , </a:t>
                </a:r>
                <a14:m>
                  <m:oMath xmlns:m="http://schemas.openxmlformats.org/officeDocument/2006/math">
                    <m:r>
                      <m:rPr>
                        <m:sty m:val="p"/>
                      </m:rPr>
                      <a:rPr lang="en-US" sz="2000">
                        <a:solidFill>
                          <a:schemeClr val="tx1"/>
                        </a:solidFill>
                        <a:latin typeface="Cambria Math"/>
                        <a:cs typeface="Arial" pitchFamily="34" charset="0"/>
                      </a:rPr>
                      <m:t>k</m:t>
                    </m:r>
                    <m:r>
                      <a:rPr lang="en-US" sz="2000" i="1">
                        <a:solidFill>
                          <a:schemeClr val="tx1"/>
                        </a:solidFill>
                        <a:latin typeface="Cambria Math"/>
                        <a:ea typeface="Cambria Math"/>
                        <a:cs typeface="Arial" pitchFamily="34" charset="0"/>
                      </a:rPr>
                      <m:t>∈{−12,  −11,…−1,  0, 1,…,11, 12}</m:t>
                    </m:r>
                  </m:oMath>
                </a14:m>
                <a:r>
                  <a:rPr lang="tr-TR" sz="2000" dirty="0" smtClean="0">
                    <a:solidFill>
                      <a:schemeClr val="tx1"/>
                    </a:solidFill>
                    <a:latin typeface="Arial" pitchFamily="34" charset="0"/>
                    <a:cs typeface="Arial" pitchFamily="34" charset="0"/>
                  </a:rPr>
                  <a:t> )</a:t>
                </a:r>
                <a:r>
                  <a:rPr lang="tr-TR" sz="2000" dirty="0">
                    <a:solidFill>
                      <a:schemeClr val="tx1"/>
                    </a:solidFill>
                    <a:latin typeface="Arial" pitchFamily="34" charset="0"/>
                    <a:cs typeface="Arial" pitchFamily="34" charset="0"/>
                  </a:rPr>
                  <a:t> </a:t>
                </a:r>
                <a:r>
                  <a:rPr lang="tr-TR" sz="2000" dirty="0" smtClean="0">
                    <a:solidFill>
                      <a:schemeClr val="tx1"/>
                    </a:solidFill>
                    <a:latin typeface="Arial" pitchFamily="34" charset="0"/>
                    <a:cs typeface="Arial" pitchFamily="34" charset="0"/>
                  </a:rPr>
                  <a:t>ile  işsizlik </a:t>
                </a:r>
                <a14:m>
                  <m:oMath xmlns:m="http://schemas.openxmlformats.org/officeDocument/2006/math">
                    <m:sSub>
                      <m:sSubPr>
                        <m:ctrlPr>
                          <a:rPr lang="en-US" sz="2000" i="1">
                            <a:solidFill>
                              <a:schemeClr val="tx1"/>
                            </a:solidFill>
                            <a:latin typeface="Cambria Math"/>
                            <a:cs typeface="Arial" pitchFamily="34" charset="0"/>
                          </a:rPr>
                        </m:ctrlPr>
                      </m:sSubPr>
                      <m:e>
                        <m:r>
                          <a:rPr lang="en-US" sz="2000" i="1">
                            <a:solidFill>
                              <a:schemeClr val="tx1"/>
                            </a:solidFill>
                            <a:latin typeface="Cambria Math"/>
                            <a:cs typeface="Arial" pitchFamily="34" charset="0"/>
                          </a:rPr>
                          <m:t>𝑢</m:t>
                        </m:r>
                      </m:e>
                      <m:sub>
                        <m:r>
                          <a:rPr lang="en-US" sz="2000" i="1">
                            <a:solidFill>
                              <a:schemeClr val="tx1"/>
                            </a:solidFill>
                            <a:latin typeface="Cambria Math"/>
                            <a:cs typeface="Arial" pitchFamily="34" charset="0"/>
                          </a:rPr>
                          <m:t>𝑡</m:t>
                        </m:r>
                      </m:sub>
                    </m:sSub>
                    <m:r>
                      <a:rPr lang="en-US" sz="2000" i="1">
                        <a:solidFill>
                          <a:schemeClr val="tx1"/>
                        </a:solidFill>
                        <a:latin typeface="Cambria Math"/>
                        <a:cs typeface="Arial" pitchFamily="34" charset="0"/>
                      </a:rPr>
                      <m:t> </m:t>
                    </m:r>
                  </m:oMath>
                </a14:m>
                <a:r>
                  <a:rPr lang="tr-TR" sz="2000" dirty="0" smtClean="0">
                    <a:solidFill>
                      <a:schemeClr val="tx1"/>
                    </a:solidFill>
                    <a:latin typeface="Arial" pitchFamily="34" charset="0"/>
                    <a:cs typeface="Arial" pitchFamily="34" charset="0"/>
                  </a:rPr>
                  <a:t>arasındaki bağıntıya bakıyoruz. </a:t>
                </a:r>
              </a:p>
            </p:txBody>
          </p:sp>
        </mc:Choice>
        <mc:Fallback xmlns="">
          <p:sp>
            <p:nvSpPr>
              <p:cNvPr id="4" name="TextBox 3"/>
              <p:cNvSpPr txBox="1">
                <a:spLocks noRot="1" noChangeAspect="1" noMove="1" noResize="1" noEditPoints="1" noAdjustHandles="1" noChangeArrowheads="1" noChangeShapeType="1" noTextEdit="1"/>
              </p:cNvSpPr>
              <p:nvPr/>
            </p:nvSpPr>
            <p:spPr>
              <a:xfrm>
                <a:off x="348343" y="990600"/>
                <a:ext cx="8186057" cy="1420325"/>
              </a:xfrm>
              <a:prstGeom prst="rect">
                <a:avLst/>
              </a:prstGeom>
              <a:blipFill rotWithShape="1">
                <a:blip r:embed="rId3"/>
                <a:stretch>
                  <a:fillRect l="-298" b="-6897"/>
                </a:stretch>
              </a:blipFill>
            </p:spPr>
            <p:txBody>
              <a:bodyPr/>
              <a:lstStyle/>
              <a:p>
                <a:r>
                  <a:rPr lang="tr-TR">
                    <a:noFill/>
                  </a:rPr>
                  <a:t> </a:t>
                </a:r>
              </a:p>
            </p:txBody>
          </p:sp>
        </mc:Fallback>
      </mc:AlternateContent>
      <p:sp>
        <p:nvSpPr>
          <p:cNvPr id="5" name="TextBox 4"/>
          <p:cNvSpPr txBox="1"/>
          <p:nvPr/>
        </p:nvSpPr>
        <p:spPr>
          <a:xfrm>
            <a:off x="348343" y="2743200"/>
            <a:ext cx="8186057" cy="2400657"/>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u="sng" dirty="0" smtClean="0">
                <a:latin typeface="Arial" pitchFamily="34" charset="0"/>
                <a:cs typeface="Arial" pitchFamily="34" charset="0"/>
              </a:rPr>
              <a:t>Kullanılan ölçüt</a:t>
            </a:r>
          </a:p>
          <a:p>
            <a:pPr marL="800100" lvl="1"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En güçlü bağıntı değerinin konumu </a:t>
            </a:r>
          </a:p>
          <a:p>
            <a:pPr marL="125730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Anlamlılık – yüzde 1 anlamlılık düzeyi </a:t>
            </a:r>
          </a:p>
          <a:p>
            <a:pPr marL="125730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Tutarlılık – en yüksek 2. ve 3. bağıntı değerleri, en güçlü bağıntı değerinin komşuluğunda olmalı.     </a:t>
            </a:r>
          </a:p>
        </p:txBody>
      </p:sp>
      <p:sp>
        <p:nvSpPr>
          <p:cNvPr id="6" name="TextBox 5"/>
          <p:cNvSpPr txBox="1"/>
          <p:nvPr/>
        </p:nvSpPr>
        <p:spPr>
          <a:xfrm>
            <a:off x="167446" y="200055"/>
            <a:ext cx="8976554" cy="430887"/>
          </a:xfrm>
          <a:prstGeom prst="rect">
            <a:avLst/>
          </a:prstGeom>
          <a:noFill/>
        </p:spPr>
        <p:txBody>
          <a:bodyPr wrap="square" rtlCol="0">
            <a:spAutoFit/>
          </a:bodyPr>
          <a:lstStyle/>
          <a:p>
            <a:r>
              <a:rPr lang="tr-TR" sz="2000" dirty="0" smtClean="0">
                <a:solidFill>
                  <a:schemeClr val="bg1"/>
                </a:solidFill>
                <a:latin typeface="Arial" pitchFamily="34" charset="0"/>
                <a:cs typeface="Arial" pitchFamily="34" charset="0"/>
              </a:rPr>
              <a:t>Üçüncü </a:t>
            </a:r>
            <a:r>
              <a:rPr lang="tr-TR" sz="2200" dirty="0" smtClean="0">
                <a:solidFill>
                  <a:schemeClr val="bg1"/>
                </a:solidFill>
                <a:latin typeface="Arial" pitchFamily="34" charset="0"/>
                <a:cs typeface="Arial" pitchFamily="34" charset="0"/>
              </a:rPr>
              <a:t>Aşama</a:t>
            </a:r>
            <a:r>
              <a:rPr lang="tr-TR" sz="2000" dirty="0" smtClean="0">
                <a:solidFill>
                  <a:schemeClr val="bg1"/>
                </a:solidFill>
                <a:latin typeface="Arial" pitchFamily="34" charset="0"/>
                <a:cs typeface="Arial" pitchFamily="34" charset="0"/>
              </a:rPr>
              <a:t> – Analiz                                                              Bağıntı Analizi</a:t>
            </a:r>
            <a:endParaRPr lang="tr-TR" sz="20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726743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9808" y="914400"/>
            <a:ext cx="8631830" cy="2400657"/>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u="sng" dirty="0" smtClean="0">
                <a:latin typeface="Arial" pitchFamily="34" charset="0"/>
                <a:cs typeface="Arial" pitchFamily="34" charset="0"/>
              </a:rPr>
              <a:t>Tahmin performansı</a:t>
            </a:r>
          </a:p>
          <a:p>
            <a:pPr marL="800100" lvl="1" indent="-342900">
              <a:lnSpc>
                <a:spcPct val="150000"/>
              </a:lnSpc>
              <a:buSzPct val="60000"/>
              <a:buFont typeface="Wingdings" panose="05000000000000000000" pitchFamily="2" charset="2"/>
              <a:buChar char="ü"/>
            </a:pPr>
            <a:r>
              <a:rPr lang="tr-TR" sz="2000" dirty="0" smtClean="0">
                <a:latin typeface="Arial" pitchFamily="34" charset="0"/>
                <a:cs typeface="Arial" pitchFamily="34" charset="0"/>
              </a:rPr>
              <a:t>Baz denklemin belirlenmesi</a:t>
            </a:r>
            <a:endParaRPr lang="en-US" sz="2000" dirty="0" smtClean="0">
              <a:latin typeface="Arial" pitchFamily="34" charset="0"/>
              <a:cs typeface="Arial" pitchFamily="34" charset="0"/>
            </a:endParaRPr>
          </a:p>
          <a:p>
            <a:pPr marL="1257300" lvl="2" indent="-342900">
              <a:lnSpc>
                <a:spcPct val="150000"/>
              </a:lnSpc>
              <a:buSzPct val="85000"/>
              <a:buFont typeface="Arial" pitchFamily="34" charset="0"/>
              <a:buChar char="→"/>
            </a:pPr>
            <a:r>
              <a:rPr lang="tr-TR" sz="2000" dirty="0" smtClean="0">
                <a:latin typeface="Arial" pitchFamily="34" charset="0"/>
                <a:cs typeface="Arial" pitchFamily="34" charset="0"/>
              </a:rPr>
              <a:t>İşsizlik  modeli : </a:t>
            </a:r>
            <a:r>
              <a:rPr lang="en-US" sz="2000" dirty="0" smtClean="0">
                <a:latin typeface="Arial" pitchFamily="34" charset="0"/>
                <a:cs typeface="Arial" pitchFamily="34" charset="0"/>
              </a:rPr>
              <a:t>AR(2)</a:t>
            </a:r>
            <a:endParaRPr lang="en-US" sz="2000" dirty="0">
              <a:latin typeface="Arial" pitchFamily="34" charset="0"/>
              <a:cs typeface="Arial" pitchFamily="34" charset="0"/>
            </a:endParaRPr>
          </a:p>
          <a:p>
            <a:pPr marL="800100" lvl="1" indent="-342900">
              <a:lnSpc>
                <a:spcPct val="150000"/>
              </a:lnSpc>
              <a:buSzPct val="60000"/>
              <a:buFont typeface="Wingdings" panose="05000000000000000000" pitchFamily="2" charset="2"/>
              <a:buChar char="ü"/>
            </a:pPr>
            <a:r>
              <a:rPr lang="tr-TR" sz="2000" dirty="0" smtClean="0">
                <a:latin typeface="Arial" pitchFamily="34" charset="0"/>
                <a:cs typeface="Arial" pitchFamily="34" charset="0"/>
              </a:rPr>
              <a:t>Her bir aday seri için optimal gecikme değerinin belirlenmesi</a:t>
            </a:r>
          </a:p>
          <a:p>
            <a:pPr marL="800100" lvl="1" indent="-342900">
              <a:lnSpc>
                <a:spcPct val="150000"/>
              </a:lnSpc>
              <a:buSzPct val="60000"/>
              <a:buFont typeface="Wingdings" panose="05000000000000000000" pitchFamily="2" charset="2"/>
              <a:buChar char="ü"/>
            </a:pPr>
            <a:r>
              <a:rPr lang="tr-TR" sz="2000" dirty="0" smtClean="0">
                <a:latin typeface="Arial" pitchFamily="34" charset="0"/>
                <a:cs typeface="Arial" pitchFamily="34" charset="0"/>
              </a:rPr>
              <a:t>Her bir aday seri için ardışık tahmin süreci</a:t>
            </a:r>
            <a:endParaRPr lang="en-US" sz="2000" dirty="0" smtClean="0">
              <a:latin typeface="Arial" pitchFamily="34" charset="0"/>
              <a:cs typeface="Arial" pitchFamily="34" charset="0"/>
            </a:endParaRPr>
          </a:p>
        </p:txBody>
      </p:sp>
      <p:sp>
        <p:nvSpPr>
          <p:cNvPr id="5" name="TextBox 4"/>
          <p:cNvSpPr txBox="1"/>
          <p:nvPr/>
        </p:nvSpPr>
        <p:spPr>
          <a:xfrm>
            <a:off x="167446" y="200055"/>
            <a:ext cx="8976554" cy="430887"/>
          </a:xfrm>
          <a:prstGeom prst="rect">
            <a:avLst/>
          </a:prstGeom>
          <a:noFill/>
        </p:spPr>
        <p:txBody>
          <a:bodyPr wrap="square" rtlCol="0">
            <a:spAutoFit/>
          </a:bodyPr>
          <a:lstStyle/>
          <a:p>
            <a:r>
              <a:rPr lang="tr-TR" sz="2000" dirty="0" smtClean="0">
                <a:solidFill>
                  <a:schemeClr val="bg1"/>
                </a:solidFill>
                <a:latin typeface="Arial" pitchFamily="34" charset="0"/>
                <a:cs typeface="Arial" pitchFamily="34" charset="0"/>
              </a:rPr>
              <a:t>Üçüncü </a:t>
            </a:r>
            <a:r>
              <a:rPr lang="tr-TR" sz="2200" dirty="0" smtClean="0">
                <a:solidFill>
                  <a:schemeClr val="bg1"/>
                </a:solidFill>
                <a:latin typeface="Arial" pitchFamily="34" charset="0"/>
                <a:cs typeface="Arial" pitchFamily="34" charset="0"/>
              </a:rPr>
              <a:t>Aşama</a:t>
            </a:r>
            <a:r>
              <a:rPr lang="tr-TR" sz="2000" dirty="0" smtClean="0">
                <a:solidFill>
                  <a:schemeClr val="bg1"/>
                </a:solidFill>
                <a:latin typeface="Arial" pitchFamily="34" charset="0"/>
                <a:cs typeface="Arial" pitchFamily="34" charset="0"/>
              </a:rPr>
              <a:t> – Analiz</a:t>
            </a:r>
            <a:r>
              <a:rPr lang="tr-TR" sz="2000" dirty="0" smtClean="0">
                <a:solidFill>
                  <a:srgbClr val="87212E"/>
                </a:solidFill>
                <a:latin typeface="Arial" pitchFamily="34" charset="0"/>
                <a:cs typeface="Arial" pitchFamily="34" charset="0"/>
              </a:rPr>
              <a:t>		   </a:t>
            </a:r>
            <a:r>
              <a:rPr lang="tr-TR" sz="2000" dirty="0" smtClean="0">
                <a:solidFill>
                  <a:schemeClr val="bg1"/>
                </a:solidFill>
                <a:latin typeface="Arial" pitchFamily="34" charset="0"/>
                <a:cs typeface="Arial" pitchFamily="34" charset="0"/>
              </a:rPr>
              <a:t>Örneklem Dışı </a:t>
            </a:r>
            <a:r>
              <a:rPr lang="tr-TR" sz="2000" dirty="0">
                <a:solidFill>
                  <a:schemeClr val="bg1"/>
                </a:solidFill>
                <a:latin typeface="Arial" pitchFamily="34" charset="0"/>
                <a:cs typeface="Arial" pitchFamily="34" charset="0"/>
              </a:rPr>
              <a:t>T</a:t>
            </a:r>
            <a:r>
              <a:rPr lang="tr-TR" sz="2000" dirty="0" smtClean="0">
                <a:solidFill>
                  <a:schemeClr val="bg1"/>
                </a:solidFill>
                <a:latin typeface="Arial" pitchFamily="34" charset="0"/>
                <a:cs typeface="Arial" pitchFamily="34" charset="0"/>
              </a:rPr>
              <a:t>ahmin Performansı </a:t>
            </a:r>
            <a:endParaRPr lang="tr-TR" sz="2000" dirty="0">
              <a:solidFill>
                <a:schemeClr val="bg1"/>
              </a:solidFill>
              <a:latin typeface="Arial" pitchFamily="34" charset="0"/>
              <a:cs typeface="Arial" pitchFamily="34" charset="0"/>
            </a:endParaRPr>
          </a:p>
        </p:txBody>
      </p:sp>
      <p:grpSp>
        <p:nvGrpSpPr>
          <p:cNvPr id="6" name="Group 5"/>
          <p:cNvGrpSpPr/>
          <p:nvPr/>
        </p:nvGrpSpPr>
        <p:grpSpPr>
          <a:xfrm>
            <a:off x="931670" y="3343475"/>
            <a:ext cx="6676207" cy="1838125"/>
            <a:chOff x="0" y="-1"/>
            <a:chExt cx="3513455" cy="989552"/>
          </a:xfrm>
        </p:grpSpPr>
        <p:cxnSp>
          <p:nvCxnSpPr>
            <p:cNvPr id="8" name="Straight Connector 7"/>
            <p:cNvCxnSpPr/>
            <p:nvPr/>
          </p:nvCxnSpPr>
          <p:spPr>
            <a:xfrm flipV="1">
              <a:off x="182880" y="230588"/>
              <a:ext cx="3108960" cy="76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2880" y="238539"/>
              <a:ext cx="0" cy="63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99430" y="238539"/>
              <a:ext cx="0" cy="63500"/>
            </a:xfrm>
            <a:prstGeom prst="line">
              <a:avLst/>
            </a:prstGeom>
            <a:noFill/>
            <a:ln w="9525" cap="flat" cmpd="sng" algn="ctr">
              <a:solidFill>
                <a:schemeClr val="tx1"/>
              </a:solidFill>
              <a:prstDash val="solid"/>
            </a:ln>
            <a:effectLst/>
          </p:spPr>
        </p:cxnSp>
        <p:cxnSp>
          <p:nvCxnSpPr>
            <p:cNvPr id="11" name="Straight Connector 10"/>
            <p:cNvCxnSpPr/>
            <p:nvPr/>
          </p:nvCxnSpPr>
          <p:spPr>
            <a:xfrm>
              <a:off x="2107096" y="230588"/>
              <a:ext cx="0" cy="63500"/>
            </a:xfrm>
            <a:prstGeom prst="line">
              <a:avLst/>
            </a:prstGeom>
            <a:noFill/>
            <a:ln w="9525" cap="flat" cmpd="sng" algn="ctr">
              <a:solidFill>
                <a:schemeClr val="tx1"/>
              </a:solidFill>
              <a:prstDash val="solid"/>
            </a:ln>
            <a:effectLst/>
          </p:spPr>
        </p:cxnSp>
        <p:cxnSp>
          <p:nvCxnSpPr>
            <p:cNvPr id="12" name="Straight Connector 11"/>
            <p:cNvCxnSpPr/>
            <p:nvPr/>
          </p:nvCxnSpPr>
          <p:spPr>
            <a:xfrm>
              <a:off x="3291840" y="238539"/>
              <a:ext cx="0" cy="63500"/>
            </a:xfrm>
            <a:prstGeom prst="line">
              <a:avLst/>
            </a:prstGeom>
            <a:noFill/>
            <a:ln w="9525" cap="flat" cmpd="sng" algn="ctr">
              <a:solidFill>
                <a:srgbClr val="4F81BD">
                  <a:shade val="95000"/>
                  <a:satMod val="105000"/>
                </a:srgbClr>
              </a:solidFill>
              <a:prstDash val="solid"/>
            </a:ln>
            <a:effectLst/>
          </p:spPr>
        </p:cxnSp>
        <p:cxnSp>
          <p:nvCxnSpPr>
            <p:cNvPr id="13" name="Straight Connector 12"/>
            <p:cNvCxnSpPr/>
            <p:nvPr/>
          </p:nvCxnSpPr>
          <p:spPr>
            <a:xfrm>
              <a:off x="1741336" y="238539"/>
              <a:ext cx="0" cy="63611"/>
            </a:xfrm>
            <a:prstGeom prst="line">
              <a:avLst/>
            </a:prstGeom>
            <a:noFill/>
            <a:ln w="9525" cap="flat" cmpd="sng" algn="ctr">
              <a:solidFill>
                <a:schemeClr val="tx1"/>
              </a:solidFill>
              <a:prstDash val="solid"/>
            </a:ln>
            <a:effectLst/>
          </p:spPr>
        </p:cxnSp>
        <p:sp>
          <p:nvSpPr>
            <p:cNvPr id="14" name="Text Box 2"/>
            <p:cNvSpPr txBox="1">
              <a:spLocks noChangeArrowheads="1"/>
            </p:cNvSpPr>
            <p:nvPr/>
          </p:nvSpPr>
          <p:spPr bwMode="auto">
            <a:xfrm>
              <a:off x="0" y="31791"/>
              <a:ext cx="636104" cy="206695"/>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a:effectLst/>
                  <a:latin typeface="Arial" panose="020B0604020202020204" pitchFamily="34" charset="0"/>
                  <a:ea typeface="Calibri"/>
                  <a:cs typeface="Arial" panose="020B0604020202020204" pitchFamily="34" charset="0"/>
                </a:rPr>
                <a:t>2005/6</a:t>
              </a:r>
            </a:p>
          </p:txBody>
        </p:sp>
        <p:sp>
          <p:nvSpPr>
            <p:cNvPr id="15" name="Text Box 2"/>
            <p:cNvSpPr txBox="1">
              <a:spLocks noChangeArrowheads="1"/>
            </p:cNvSpPr>
            <p:nvPr/>
          </p:nvSpPr>
          <p:spPr bwMode="auto">
            <a:xfrm>
              <a:off x="1065333" y="31798"/>
              <a:ext cx="532666" cy="206688"/>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a:effectLst/>
                  <a:latin typeface="Arial" panose="020B0604020202020204" pitchFamily="34" charset="0"/>
                  <a:ea typeface="Calibri"/>
                  <a:cs typeface="Arial" panose="020B0604020202020204" pitchFamily="34" charset="0"/>
                </a:rPr>
                <a:t>2012/3</a:t>
              </a:r>
            </a:p>
          </p:txBody>
        </p:sp>
        <p:sp>
          <p:nvSpPr>
            <p:cNvPr id="16" name="Text Box 2"/>
            <p:cNvSpPr txBox="1">
              <a:spLocks noChangeArrowheads="1"/>
            </p:cNvSpPr>
            <p:nvPr/>
          </p:nvSpPr>
          <p:spPr bwMode="auto">
            <a:xfrm>
              <a:off x="1510546" y="15899"/>
              <a:ext cx="596269" cy="214638"/>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dirty="0">
                  <a:effectLst/>
                  <a:latin typeface="Arial" panose="020B0604020202020204" pitchFamily="34" charset="0"/>
                  <a:ea typeface="Calibri"/>
                  <a:cs typeface="Arial" panose="020B0604020202020204" pitchFamily="34" charset="0"/>
                </a:rPr>
                <a:t>2012/4</a:t>
              </a:r>
            </a:p>
          </p:txBody>
        </p:sp>
        <p:sp>
          <p:nvSpPr>
            <p:cNvPr id="17" name="Text Box 2"/>
            <p:cNvSpPr txBox="1">
              <a:spLocks noChangeArrowheads="1"/>
            </p:cNvSpPr>
            <p:nvPr/>
          </p:nvSpPr>
          <p:spPr bwMode="auto">
            <a:xfrm>
              <a:off x="1923702" y="15894"/>
              <a:ext cx="556848" cy="222591"/>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dirty="0">
                  <a:effectLst/>
                  <a:latin typeface="Arial" panose="020B0604020202020204" pitchFamily="34" charset="0"/>
                  <a:ea typeface="Calibri"/>
                  <a:cs typeface="Arial" panose="020B0604020202020204" pitchFamily="34" charset="0"/>
                </a:rPr>
                <a:t>2012/5</a:t>
              </a:r>
            </a:p>
          </p:txBody>
        </p:sp>
        <p:sp>
          <p:nvSpPr>
            <p:cNvPr id="18" name="Text Box 2"/>
            <p:cNvSpPr txBox="1">
              <a:spLocks noChangeArrowheads="1"/>
            </p:cNvSpPr>
            <p:nvPr/>
          </p:nvSpPr>
          <p:spPr bwMode="auto">
            <a:xfrm>
              <a:off x="2902226" y="-1"/>
              <a:ext cx="611229" cy="30208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dirty="0">
                  <a:effectLst/>
                  <a:latin typeface="Arial" panose="020B0604020202020204" pitchFamily="34" charset="0"/>
                  <a:ea typeface="Calibri"/>
                  <a:cs typeface="Arial" panose="020B0604020202020204" pitchFamily="34" charset="0"/>
                </a:rPr>
                <a:t>2013/3</a:t>
              </a:r>
            </a:p>
          </p:txBody>
        </p:sp>
        <p:sp>
          <p:nvSpPr>
            <p:cNvPr id="19" name="Left Brace 18"/>
            <p:cNvSpPr/>
            <p:nvPr/>
          </p:nvSpPr>
          <p:spPr>
            <a:xfrm rot="16200000">
              <a:off x="723569" y="-190832"/>
              <a:ext cx="140335" cy="121221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
          <p:nvSpPr>
            <p:cNvPr id="20" name="Text Box 2"/>
            <p:cNvSpPr txBox="1">
              <a:spLocks noChangeArrowheads="1"/>
            </p:cNvSpPr>
            <p:nvPr/>
          </p:nvSpPr>
          <p:spPr bwMode="auto">
            <a:xfrm>
              <a:off x="1566407" y="294132"/>
              <a:ext cx="302150" cy="262458"/>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a:solidFill>
                    <a:srgbClr val="FF0000"/>
                  </a:solidFill>
                  <a:effectLst/>
                  <a:latin typeface="Arial" panose="020B0604020202020204" pitchFamily="34" charset="0"/>
                  <a:ea typeface="Calibri"/>
                  <a:cs typeface="Arial" panose="020B0604020202020204" pitchFamily="34" charset="0"/>
                </a:rPr>
                <a:t>F</a:t>
              </a:r>
              <a:r>
                <a:rPr lang="tr-TR" sz="1000" b="1" baseline="-25000">
                  <a:solidFill>
                    <a:srgbClr val="FF0000"/>
                  </a:solidFill>
                  <a:effectLst/>
                  <a:latin typeface="Arial" panose="020B0604020202020204" pitchFamily="34" charset="0"/>
                  <a:ea typeface="Calibri"/>
                  <a:cs typeface="Arial" panose="020B0604020202020204" pitchFamily="34" charset="0"/>
                </a:rPr>
                <a:t>1</a:t>
              </a:r>
              <a:endParaRPr lang="tr-TR" sz="1000" b="1">
                <a:effectLst/>
                <a:latin typeface="Arial" panose="020B0604020202020204" pitchFamily="34" charset="0"/>
                <a:ea typeface="Calibri"/>
                <a:cs typeface="Arial" panose="020B0604020202020204" pitchFamily="34" charset="0"/>
              </a:endParaRPr>
            </a:p>
          </p:txBody>
        </p:sp>
        <p:sp>
          <p:nvSpPr>
            <p:cNvPr id="21" name="Left Brace 20"/>
            <p:cNvSpPr/>
            <p:nvPr/>
          </p:nvSpPr>
          <p:spPr>
            <a:xfrm rot="16200000">
              <a:off x="894521" y="-210709"/>
              <a:ext cx="149074" cy="1555750"/>
            </a:xfrm>
            <a:prstGeom prst="leftBrace">
              <a:avLst/>
            </a:prstGeom>
            <a:noFill/>
            <a:ln w="9525"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
          <p:nvSpPr>
            <p:cNvPr id="22" name="Text Box 2"/>
            <p:cNvSpPr txBox="1">
              <a:spLocks noChangeArrowheads="1"/>
            </p:cNvSpPr>
            <p:nvPr/>
          </p:nvSpPr>
          <p:spPr bwMode="auto">
            <a:xfrm>
              <a:off x="2003729" y="365760"/>
              <a:ext cx="302150" cy="275702"/>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a:solidFill>
                    <a:srgbClr val="FF0000"/>
                  </a:solidFill>
                  <a:effectLst/>
                  <a:latin typeface="Arial" panose="020B0604020202020204" pitchFamily="34" charset="0"/>
                  <a:ea typeface="Calibri"/>
                  <a:cs typeface="Arial" panose="020B0604020202020204" pitchFamily="34" charset="0"/>
                </a:rPr>
                <a:t>F</a:t>
              </a:r>
              <a:r>
                <a:rPr lang="tr-TR" sz="1000" b="1" baseline="-25000">
                  <a:solidFill>
                    <a:srgbClr val="FF0000"/>
                  </a:solidFill>
                  <a:effectLst/>
                  <a:latin typeface="Arial" panose="020B0604020202020204" pitchFamily="34" charset="0"/>
                  <a:ea typeface="Calibri"/>
                  <a:cs typeface="Arial" panose="020B0604020202020204" pitchFamily="34" charset="0"/>
                </a:rPr>
                <a:t>2</a:t>
              </a:r>
              <a:endParaRPr lang="tr-TR" sz="1000" b="1">
                <a:effectLst/>
                <a:latin typeface="Arial" panose="020B0604020202020204" pitchFamily="34" charset="0"/>
                <a:ea typeface="Calibri"/>
                <a:cs typeface="Arial" panose="020B0604020202020204" pitchFamily="34" charset="0"/>
              </a:endParaRPr>
            </a:p>
          </p:txBody>
        </p:sp>
        <p:sp>
          <p:nvSpPr>
            <p:cNvPr id="23" name="Text Box 17"/>
            <p:cNvSpPr txBox="1"/>
            <p:nvPr/>
          </p:nvSpPr>
          <p:spPr>
            <a:xfrm>
              <a:off x="1200647" y="479770"/>
              <a:ext cx="397565" cy="323382"/>
            </a:xfrm>
            <a:prstGeom prst="rect">
              <a:avLst/>
            </a:prstGeom>
            <a:noFill/>
            <a:ln w="6350">
              <a:noFill/>
            </a:ln>
            <a:effectLst/>
            <a:scene3d>
              <a:camera prst="orthographicFront">
                <a:rot lat="1800000" lon="0" rev="0"/>
              </a:camera>
              <a:lightRig rig="threePt" dir="t"/>
            </a:scene3d>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tr-TR" sz="1100" b="1">
                  <a:effectLst/>
                  <a:latin typeface="Arial" panose="020B0604020202020204" pitchFamily="34" charset="0"/>
                  <a:ea typeface="Calibri"/>
                  <a:cs typeface="Arial" panose="020B0604020202020204" pitchFamily="34" charset="0"/>
                </a:rPr>
                <a:t>…</a:t>
              </a:r>
            </a:p>
          </p:txBody>
        </p:sp>
        <p:sp>
          <p:nvSpPr>
            <p:cNvPr id="24" name="Left Brace 23"/>
            <p:cNvSpPr/>
            <p:nvPr/>
          </p:nvSpPr>
          <p:spPr>
            <a:xfrm rot="16200000">
              <a:off x="1566407" y="-540689"/>
              <a:ext cx="146712" cy="2913767"/>
            </a:xfrm>
            <a:prstGeom prst="leftBrace">
              <a:avLst/>
            </a:prstGeom>
            <a:noFill/>
            <a:ln w="9525"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grpSp>
      <p:sp>
        <p:nvSpPr>
          <p:cNvPr id="2" name="Rectangle 1"/>
          <p:cNvSpPr/>
          <p:nvPr/>
        </p:nvSpPr>
        <p:spPr>
          <a:xfrm>
            <a:off x="423709" y="5486400"/>
            <a:ext cx="7542982" cy="830997"/>
          </a:xfrm>
          <a:prstGeom prst="rect">
            <a:avLst/>
          </a:prstGeom>
        </p:spPr>
        <p:txBody>
          <a:bodyPr wrap="square">
            <a:spAutoFit/>
          </a:bodyPr>
          <a:lstStyle/>
          <a:p>
            <a:pPr marL="800100" lvl="1" indent="-342900">
              <a:lnSpc>
                <a:spcPct val="120000"/>
              </a:lnSpc>
              <a:buSzPct val="60000"/>
              <a:buFont typeface="Wingdings" panose="05000000000000000000" pitchFamily="2" charset="2"/>
              <a:buChar char="ü"/>
            </a:pPr>
            <a:r>
              <a:rPr lang="tr-TR" sz="2000" dirty="0">
                <a:latin typeface="Arial" pitchFamily="34" charset="0"/>
                <a:cs typeface="Arial" pitchFamily="34" charset="0"/>
              </a:rPr>
              <a:t>12 gözlem için </a:t>
            </a:r>
            <a:r>
              <a:rPr lang="en-US" sz="2000" dirty="0">
                <a:latin typeface="Arial" pitchFamily="34" charset="0"/>
                <a:cs typeface="Arial" pitchFamily="34" charset="0"/>
              </a:rPr>
              <a:t>RMSE (root mean square error)</a:t>
            </a:r>
            <a:r>
              <a:rPr lang="tr-TR" sz="2000" dirty="0">
                <a:latin typeface="Arial" pitchFamily="34" charset="0"/>
                <a:cs typeface="Arial" pitchFamily="34" charset="0"/>
              </a:rPr>
              <a:t> hesaplanması</a:t>
            </a:r>
            <a:endParaRPr lang="en-US" sz="2000" dirty="0">
              <a:latin typeface="Arial" pitchFamily="34" charset="0"/>
              <a:cs typeface="Arial" pitchFamily="34" charset="0"/>
            </a:endParaRPr>
          </a:p>
        </p:txBody>
      </p:sp>
      <p:sp>
        <p:nvSpPr>
          <p:cNvPr id="25" name="Text Box 2"/>
          <p:cNvSpPr txBox="1">
            <a:spLocks noChangeArrowheads="1"/>
          </p:cNvSpPr>
          <p:nvPr/>
        </p:nvSpPr>
        <p:spPr bwMode="auto">
          <a:xfrm>
            <a:off x="6996268" y="4697563"/>
            <a:ext cx="381000" cy="275590"/>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tr-TR" sz="1000" b="1">
                <a:solidFill>
                  <a:srgbClr val="FF0000"/>
                </a:solidFill>
                <a:effectLst/>
                <a:latin typeface="Arial" panose="020B0604020202020204" pitchFamily="34" charset="0"/>
                <a:ea typeface="Calibri"/>
                <a:cs typeface="Arial" panose="020B0604020202020204" pitchFamily="34" charset="0"/>
              </a:rPr>
              <a:t>F</a:t>
            </a:r>
            <a:r>
              <a:rPr lang="tr-TR" sz="1000" b="1" baseline="-25000">
                <a:solidFill>
                  <a:srgbClr val="FF0000"/>
                </a:solidFill>
                <a:effectLst/>
                <a:latin typeface="Arial" panose="020B0604020202020204" pitchFamily="34" charset="0"/>
                <a:ea typeface="Calibri"/>
                <a:cs typeface="Arial" panose="020B0604020202020204" pitchFamily="34" charset="0"/>
              </a:rPr>
              <a:t>12</a:t>
            </a:r>
            <a:endParaRPr lang="tr-TR" sz="1000" b="1">
              <a:effectLst/>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3326298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04800" y="228600"/>
            <a:ext cx="8686800" cy="400110"/>
          </a:xfrm>
          <a:prstGeom prst="rect">
            <a:avLst/>
          </a:prstGeom>
          <a:noFill/>
        </p:spPr>
        <p:txBody>
          <a:bodyPr wrap="square" rtlCol="0">
            <a:spAutoFit/>
          </a:bodyPr>
          <a:lstStyle/>
          <a:p>
            <a:pPr algn="r"/>
            <a:r>
              <a:rPr lang="tr-TR" sz="2000" dirty="0" smtClean="0">
                <a:solidFill>
                  <a:schemeClr val="bg1"/>
                </a:solidFill>
                <a:latin typeface="Arial" pitchFamily="34" charset="0"/>
                <a:cs typeface="Arial" pitchFamily="34" charset="0"/>
              </a:rPr>
              <a:t>Seçilen Seriler</a:t>
            </a:r>
            <a:endParaRPr lang="tr-TR" sz="2000" dirty="0">
              <a:solidFill>
                <a:schemeClr val="bg1"/>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86505132"/>
              </p:ext>
            </p:extLst>
          </p:nvPr>
        </p:nvGraphicFramePr>
        <p:xfrm>
          <a:off x="167446" y="914400"/>
          <a:ext cx="8679276" cy="5201172"/>
        </p:xfrm>
        <a:graphic>
          <a:graphicData uri="http://schemas.openxmlformats.org/drawingml/2006/table">
            <a:tbl>
              <a:tblPr firstRow="1" bandRow="1">
                <a:tableStyleId>{5C22544A-7EE6-4342-B048-85BDC9FD1C3A}</a:tableStyleId>
              </a:tblPr>
              <a:tblGrid>
                <a:gridCol w="1516477"/>
                <a:gridCol w="2057400"/>
                <a:gridCol w="2916032"/>
                <a:gridCol w="2189367"/>
              </a:tblGrid>
              <a:tr h="132829">
                <a:tc>
                  <a:txBody>
                    <a:bodyPr/>
                    <a:lstStyle/>
                    <a:p>
                      <a:endParaRPr lang="tr-TR" sz="1400" dirty="0" smtClean="0">
                        <a:latin typeface="Arial" panose="020B0604020202020204" pitchFamily="34" charset="0"/>
                        <a:cs typeface="Arial" panose="020B0604020202020204" pitchFamily="34" charset="0"/>
                      </a:endParaRPr>
                    </a:p>
                  </a:txBody>
                  <a:tcPr/>
                </a:tc>
                <a:tc>
                  <a:txBody>
                    <a:bodyPr/>
                    <a:lstStyle/>
                    <a:p>
                      <a:r>
                        <a:rPr lang="tr-TR" sz="1400" dirty="0" smtClean="0">
                          <a:latin typeface="Arial" panose="020B0604020202020204" pitchFamily="34" charset="0"/>
                          <a:cs typeface="Arial" panose="020B0604020202020204" pitchFamily="34" charset="0"/>
                        </a:rPr>
                        <a:t>GC</a:t>
                      </a:r>
                      <a:endParaRPr lang="tr-TR" sz="1400" dirty="0">
                        <a:latin typeface="Arial" panose="020B0604020202020204" pitchFamily="34" charset="0"/>
                        <a:cs typeface="Arial" panose="020B0604020202020204" pitchFamily="34" charset="0"/>
                      </a:endParaRPr>
                    </a:p>
                  </a:txBody>
                  <a:tcPr/>
                </a:tc>
                <a:tc>
                  <a:txBody>
                    <a:bodyPr/>
                    <a:lstStyle/>
                    <a:p>
                      <a:r>
                        <a:rPr lang="tr-TR" sz="1400" baseline="0" dirty="0" smtClean="0">
                          <a:latin typeface="Arial" panose="020B0604020202020204" pitchFamily="34" charset="0"/>
                          <a:cs typeface="Arial" panose="020B0604020202020204" pitchFamily="34" charset="0"/>
                        </a:rPr>
                        <a:t>Bağıntı Analizi</a:t>
                      </a:r>
                      <a:endParaRPr lang="tr-TR" sz="1400" dirty="0">
                        <a:latin typeface="Arial" panose="020B0604020202020204" pitchFamily="34" charset="0"/>
                        <a:cs typeface="Arial" panose="020B0604020202020204" pitchFamily="34" charset="0"/>
                      </a:endParaRPr>
                    </a:p>
                  </a:txBody>
                  <a:tcPr/>
                </a:tc>
                <a:tc>
                  <a:txBody>
                    <a:bodyPr/>
                    <a:lstStyle/>
                    <a:p>
                      <a:r>
                        <a:rPr lang="tr-TR" sz="1400" dirty="0" smtClean="0">
                          <a:latin typeface="Arial" panose="020B0604020202020204" pitchFamily="34" charset="0"/>
                          <a:cs typeface="Arial" panose="020B0604020202020204" pitchFamily="34" charset="0"/>
                        </a:rPr>
                        <a:t>Örneklem Dışı Tahmin</a:t>
                      </a:r>
                      <a:endParaRPr lang="tr-TR" sz="1400" dirty="0">
                        <a:latin typeface="Arial" panose="020B0604020202020204" pitchFamily="34" charset="0"/>
                        <a:cs typeface="Arial" panose="020B0604020202020204" pitchFamily="34" charset="0"/>
                      </a:endParaRPr>
                    </a:p>
                  </a:txBody>
                  <a:tcPr/>
                </a:tc>
              </a:tr>
              <a:tr h="1097838">
                <a:tc>
                  <a:txBody>
                    <a:bodyPr/>
                    <a:lstStyle/>
                    <a:p>
                      <a:r>
                        <a:rPr lang="tr-TR" sz="1200" b="1" i="1" dirty="0" smtClean="0">
                          <a:latin typeface="Arial" panose="020B0604020202020204" pitchFamily="34" charset="0"/>
                          <a:cs typeface="Arial" panose="020B0604020202020204" pitchFamily="34" charset="0"/>
                        </a:rPr>
                        <a:t>İktisadi faaliyete</a:t>
                      </a:r>
                      <a:r>
                        <a:rPr lang="tr-TR" sz="1200" b="1" i="1" baseline="0" dirty="0" smtClean="0">
                          <a:latin typeface="Arial" panose="020B0604020202020204" pitchFamily="34" charset="0"/>
                          <a:cs typeface="Arial" panose="020B0604020202020204" pitchFamily="34" charset="0"/>
                        </a:rPr>
                        <a:t> ilişkin göstergeler</a:t>
                      </a:r>
                      <a:endParaRPr lang="tr-TR" sz="1200" b="1" i="1" dirty="0">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1" dirty="0" smtClean="0">
                          <a:solidFill>
                            <a:srgbClr val="FF0000"/>
                          </a:solidFill>
                          <a:effectLst/>
                          <a:latin typeface="Arial" panose="020B0604020202020204" pitchFamily="34" charset="0"/>
                          <a:cs typeface="Arial" panose="020B0604020202020204" pitchFamily="34" charset="0"/>
                        </a:rPr>
                        <a:t>Sanayi üretim</a:t>
                      </a:r>
                      <a:r>
                        <a:rPr lang="tr-TR" sz="1200" b="1" baseline="0" dirty="0" smtClean="0">
                          <a:solidFill>
                            <a:srgbClr val="FF0000"/>
                          </a:solidFill>
                          <a:effectLst/>
                          <a:latin typeface="Arial" panose="020B0604020202020204" pitchFamily="34" charset="0"/>
                          <a:cs typeface="Arial" panose="020B0604020202020204" pitchFamily="34" charset="0"/>
                        </a:rPr>
                        <a:t> endeksi</a:t>
                      </a:r>
                    </a:p>
                    <a:p>
                      <a:pPr marL="171450" indent="-171450">
                        <a:buFont typeface="Arial" pitchFamily="34" charset="0"/>
                        <a:buChar char="•"/>
                      </a:pPr>
                      <a:r>
                        <a:rPr lang="tr-TR" sz="1200" b="1" i="0" baseline="0" dirty="0" smtClean="0">
                          <a:solidFill>
                            <a:srgbClr val="FF0000"/>
                          </a:solidFill>
                          <a:effectLst/>
                          <a:latin typeface="Arial" panose="020B0604020202020204" pitchFamily="34" charset="0"/>
                          <a:cs typeface="Arial" panose="020B0604020202020204" pitchFamily="34" charset="0"/>
                        </a:rPr>
                        <a:t>İthalde alınan KDV</a:t>
                      </a:r>
                      <a:endParaRPr lang="tr-TR" sz="1200" b="0" baseline="0" dirty="0" smtClean="0">
                        <a:solidFill>
                          <a:schemeClr val="tx1"/>
                        </a:solidFill>
                        <a:effectLst/>
                        <a:latin typeface="Arial" panose="020B0604020202020204" pitchFamily="34" charset="0"/>
                        <a:cs typeface="Arial" panose="020B0604020202020204" pitchFamily="34" charset="0"/>
                      </a:endParaRPr>
                    </a:p>
                    <a:p>
                      <a:pPr marL="171450" indent="-171450">
                        <a:buFont typeface="Arial" pitchFamily="34" charset="0"/>
                        <a:buChar char="•"/>
                      </a:pPr>
                      <a:r>
                        <a:rPr lang="tr-TR" sz="1200" b="1" baseline="0" dirty="0" smtClean="0">
                          <a:solidFill>
                            <a:srgbClr val="FF0000"/>
                          </a:solidFill>
                          <a:effectLst/>
                          <a:latin typeface="Arial" panose="020B0604020202020204" pitchFamily="34" charset="0"/>
                          <a:cs typeface="Arial" panose="020B0604020202020204" pitchFamily="34" charset="0"/>
                        </a:rPr>
                        <a:t>Gelişmekte olan ülkeleri esas alan reel kur  </a:t>
                      </a:r>
                      <a:endParaRPr lang="tr-TR" sz="1200" b="1" dirty="0">
                        <a:solidFill>
                          <a:srgbClr val="FF0000"/>
                        </a:solidFill>
                        <a:effectLst/>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0" dirty="0" smtClean="0">
                          <a:solidFill>
                            <a:schemeClr val="tx1"/>
                          </a:solidFill>
                          <a:effectLst/>
                          <a:latin typeface="Arial" panose="020B0604020202020204" pitchFamily="34" charset="0"/>
                          <a:cs typeface="Arial" panose="020B0604020202020204" pitchFamily="34" charset="0"/>
                        </a:rPr>
                        <a:t>Sanayi</a:t>
                      </a:r>
                      <a:r>
                        <a:rPr lang="tr-TR" sz="1200" b="0" baseline="0" dirty="0" smtClean="0">
                          <a:solidFill>
                            <a:schemeClr val="tx1"/>
                          </a:solidFill>
                          <a:effectLst/>
                          <a:latin typeface="Arial" panose="020B0604020202020204" pitchFamily="34" charset="0"/>
                          <a:cs typeface="Arial" panose="020B0604020202020204" pitchFamily="34" charset="0"/>
                        </a:rPr>
                        <a:t> üretim endeksi</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İthalde alınan KDV</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Açılan firma</a:t>
                      </a:r>
                      <a:endParaRPr lang="tr-TR" sz="1200" b="0" dirty="0" smtClean="0">
                        <a:solidFill>
                          <a:schemeClr val="tx1"/>
                        </a:solidFill>
                        <a:effectLst/>
                        <a:latin typeface="Arial" panose="020B0604020202020204" pitchFamily="34" charset="0"/>
                        <a:cs typeface="Arial" panose="020B0604020202020204" pitchFamily="34" charset="0"/>
                      </a:endParaRPr>
                    </a:p>
                    <a:p>
                      <a:pPr marL="171450" indent="-171450">
                        <a:buFont typeface="Arial" pitchFamily="34" charset="0"/>
                        <a:buChar char="•"/>
                      </a:pPr>
                      <a:r>
                        <a:rPr lang="tr-TR" sz="1200" b="0" dirty="0" smtClean="0">
                          <a:solidFill>
                            <a:schemeClr val="tx1"/>
                          </a:solidFill>
                          <a:effectLst/>
                          <a:latin typeface="Arial" panose="020B0604020202020204" pitchFamily="34" charset="0"/>
                          <a:cs typeface="Arial" panose="020B0604020202020204" pitchFamily="34" charset="0"/>
                        </a:rPr>
                        <a:t>Kapasite kullanım oranı </a:t>
                      </a:r>
                    </a:p>
                    <a:p>
                      <a:pPr marL="171450" indent="-171450">
                        <a:buFont typeface="Arial" pitchFamily="34" charset="0"/>
                        <a:buChar char="•"/>
                      </a:pPr>
                      <a:r>
                        <a:rPr lang="tr-TR" sz="1200" b="0" baseline="0" dirty="0" smtClean="0">
                          <a:solidFill>
                            <a:schemeClr val="tx1"/>
                          </a:solidFill>
                          <a:effectLst/>
                          <a:latin typeface="Arial" panose="020B0604020202020204" pitchFamily="34" charset="0"/>
                          <a:cs typeface="Arial" panose="020B0604020202020204" pitchFamily="34" charset="0"/>
                        </a:rPr>
                        <a:t>Gelişmekte olan ülkeleri esas alan reel kur  </a:t>
                      </a:r>
                      <a:endParaRPr lang="tr-TR" sz="1200" b="0" dirty="0" smtClean="0">
                        <a:solidFill>
                          <a:schemeClr val="tx1"/>
                        </a:solidFill>
                        <a:effectLst/>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0" dirty="0" smtClean="0">
                          <a:solidFill>
                            <a:schemeClr val="tx1"/>
                          </a:solidFill>
                          <a:effectLst/>
                          <a:latin typeface="Arial" panose="020B0604020202020204" pitchFamily="34" charset="0"/>
                          <a:cs typeface="Arial" panose="020B0604020202020204" pitchFamily="34" charset="0"/>
                        </a:rPr>
                        <a:t>Dahilde alınan KDV</a:t>
                      </a:r>
                      <a:endParaRPr lang="tr-TR" sz="1200" b="0" dirty="0">
                        <a:solidFill>
                          <a:schemeClr val="tx1"/>
                        </a:solidFill>
                        <a:effectLst/>
                        <a:latin typeface="Arial" panose="020B0604020202020204" pitchFamily="34" charset="0"/>
                        <a:cs typeface="Arial" panose="020B0604020202020204" pitchFamily="34" charset="0"/>
                      </a:endParaRPr>
                    </a:p>
                  </a:txBody>
                  <a:tcPr/>
                </a:tc>
              </a:tr>
              <a:tr h="609599">
                <a:tc>
                  <a:txBody>
                    <a:bodyPr/>
                    <a:lstStyle/>
                    <a:p>
                      <a:r>
                        <a:rPr lang="tr-TR" sz="1200" b="1" i="1" dirty="0" smtClean="0">
                          <a:latin typeface="Arial" panose="020B0604020202020204" pitchFamily="34" charset="0"/>
                          <a:cs typeface="Arial" panose="020B0604020202020204" pitchFamily="34" charset="0"/>
                        </a:rPr>
                        <a:t>Beklentileri yansıtan göstergeler</a:t>
                      </a:r>
                      <a:endParaRPr lang="tr-TR" sz="1200" b="1" i="1" dirty="0">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1" dirty="0" smtClean="0">
                          <a:solidFill>
                            <a:srgbClr val="FF0000"/>
                          </a:solidFill>
                          <a:effectLst/>
                          <a:latin typeface="Arial" panose="020B0604020202020204" pitchFamily="34" charset="0"/>
                          <a:cs typeface="Arial" panose="020B0604020202020204" pitchFamily="34" charset="0"/>
                        </a:rPr>
                        <a:t>İYA (istihdam</a:t>
                      </a:r>
                      <a:r>
                        <a:rPr lang="tr-TR" sz="1200" b="1" baseline="0" dirty="0" smtClean="0">
                          <a:solidFill>
                            <a:srgbClr val="FF0000"/>
                          </a:solidFill>
                          <a:effectLst/>
                          <a:latin typeface="Arial" panose="020B0604020202020204" pitchFamily="34" charset="0"/>
                          <a:cs typeface="Arial" panose="020B0604020202020204" pitchFamily="34" charset="0"/>
                        </a:rPr>
                        <a:t>, üretim, sipariş)</a:t>
                      </a:r>
                    </a:p>
                  </a:txBody>
                  <a:tcPr/>
                </a:tc>
                <a:tc>
                  <a:txBody>
                    <a:bodyPr/>
                    <a:lstStyle/>
                    <a:p>
                      <a:pPr marL="171450" indent="-171450">
                        <a:buFont typeface="Arial" pitchFamily="34" charset="0"/>
                        <a:buChar char="•"/>
                      </a:pPr>
                      <a:r>
                        <a:rPr lang="tr-TR" sz="1200" b="1" dirty="0" smtClean="0">
                          <a:solidFill>
                            <a:srgbClr val="FF0000"/>
                          </a:solidFill>
                          <a:effectLst/>
                          <a:latin typeface="Arial" panose="020B0604020202020204" pitchFamily="34" charset="0"/>
                          <a:cs typeface="Arial" panose="020B0604020202020204" pitchFamily="34" charset="0"/>
                        </a:rPr>
                        <a:t>Tüketici Güven Endeksi</a:t>
                      </a:r>
                    </a:p>
                    <a:p>
                      <a:pPr marL="171450" indent="-171450">
                        <a:buFont typeface="Arial" pitchFamily="34" charset="0"/>
                        <a:buChar char="•"/>
                      </a:pPr>
                      <a:r>
                        <a:rPr lang="tr-TR" sz="1200" b="0" baseline="0" dirty="0" smtClean="0">
                          <a:solidFill>
                            <a:schemeClr val="tx1"/>
                          </a:solidFill>
                          <a:effectLst/>
                          <a:latin typeface="Arial" panose="020B0604020202020204" pitchFamily="34" charset="0"/>
                          <a:cs typeface="Arial" panose="020B0604020202020204" pitchFamily="34" charset="0"/>
                        </a:rPr>
                        <a:t>İYA (istihdam, üretim, sipariş, birim ücret)</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dirty="0" smtClean="0">
                          <a:solidFill>
                            <a:schemeClr val="tx1"/>
                          </a:solidFill>
                          <a:effectLst/>
                          <a:latin typeface="Arial" panose="020B0604020202020204" pitchFamily="34" charset="0"/>
                          <a:cs typeface="Arial" panose="020B0604020202020204" pitchFamily="34" charset="0"/>
                        </a:rPr>
                        <a:t>Tüketici Güven Endeksi</a:t>
                      </a:r>
                      <a:endParaRPr lang="tr-TR" sz="1200" b="0" baseline="0" dirty="0" smtClean="0">
                        <a:solidFill>
                          <a:schemeClr val="tx1"/>
                        </a:solidFill>
                        <a:effectLst/>
                        <a:latin typeface="Arial" panose="020B0604020202020204" pitchFamily="34" charset="0"/>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İYA (istihdam, üretim, sipariş)</a:t>
                      </a:r>
                    </a:p>
                  </a:txBody>
                  <a:tcPr/>
                </a:tc>
              </a:tr>
              <a:tr h="1604532">
                <a:tc>
                  <a:txBody>
                    <a:bodyPr/>
                    <a:lstStyle/>
                    <a:p>
                      <a:r>
                        <a:rPr lang="tr-TR" sz="1200" b="1" i="1" dirty="0" smtClean="0">
                          <a:latin typeface="Arial" panose="020B0604020202020204" pitchFamily="34" charset="0"/>
                          <a:cs typeface="Arial" panose="020B0604020202020204" pitchFamily="34" charset="0"/>
                        </a:rPr>
                        <a:t>İşgücü</a:t>
                      </a:r>
                      <a:r>
                        <a:rPr lang="tr-TR" sz="1200" b="1" i="1" baseline="0" dirty="0" smtClean="0">
                          <a:latin typeface="Arial" panose="020B0604020202020204" pitchFamily="34" charset="0"/>
                          <a:cs typeface="Arial" panose="020B0604020202020204" pitchFamily="34" charset="0"/>
                        </a:rPr>
                        <a:t> Piyasasına İlişkin göstergeler</a:t>
                      </a:r>
                      <a:endParaRPr lang="tr-TR" sz="1200" b="1" i="1" dirty="0">
                        <a:latin typeface="Arial" panose="020B0604020202020204" pitchFamily="34" charset="0"/>
                        <a:cs typeface="Arial" panose="020B0604020202020204" pitchFamily="34" charset="0"/>
                      </a:endParaRPr>
                    </a:p>
                  </a:txBody>
                  <a:tcPr/>
                </a:tc>
                <a:tc>
                  <a:txBody>
                    <a:bodyPr/>
                    <a:lstStyle/>
                    <a:p>
                      <a:pPr marL="0" indent="0">
                        <a:buFont typeface="Arial" pitchFamily="34" charset="0"/>
                        <a:buNone/>
                      </a:pPr>
                      <a:endParaRPr lang="tr-TR" sz="1200" b="0" baseline="0" dirty="0" smtClean="0">
                        <a:solidFill>
                          <a:schemeClr val="tx1"/>
                        </a:solidFill>
                        <a:effectLst/>
                        <a:latin typeface="Arial" panose="020B0604020202020204" pitchFamily="34" charset="0"/>
                        <a:cs typeface="Arial" panose="020B0604020202020204" pitchFamily="34" charset="0"/>
                      </a:endParaRPr>
                    </a:p>
                    <a:p>
                      <a:pPr marL="171450" indent="-171450">
                        <a:buFont typeface="Arial" pitchFamily="34" charset="0"/>
                        <a:buChar char="•"/>
                      </a:pPr>
                      <a:r>
                        <a:rPr lang="tr-TR" sz="1200" b="1" baseline="0" dirty="0" smtClean="0">
                          <a:solidFill>
                            <a:srgbClr val="FF0000"/>
                          </a:solidFill>
                          <a:effectLst/>
                          <a:latin typeface="Arial" panose="020B0604020202020204" pitchFamily="34" charset="0"/>
                          <a:cs typeface="Arial" panose="020B0604020202020204" pitchFamily="34" charset="0"/>
                        </a:rPr>
                        <a:t>Kariyer.net açık işler </a:t>
                      </a:r>
                    </a:p>
                    <a:p>
                      <a:pPr marL="0" indent="0">
                        <a:buFont typeface="Arial" pitchFamily="34" charset="0"/>
                        <a:buNone/>
                      </a:pPr>
                      <a:endParaRPr lang="tr-TR" sz="1200" b="0" baseline="0" dirty="0" smtClean="0">
                        <a:solidFill>
                          <a:schemeClr val="tx1"/>
                        </a:solidFill>
                        <a:effectLst/>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0" dirty="0" smtClean="0">
                          <a:solidFill>
                            <a:schemeClr val="tx1"/>
                          </a:solidFill>
                          <a:effectLst/>
                          <a:latin typeface="Arial" panose="020B0604020202020204" pitchFamily="34" charset="0"/>
                          <a:cs typeface="Arial" panose="020B0604020202020204" pitchFamily="34" charset="0"/>
                        </a:rPr>
                        <a:t>İşsizlik sigortası başvuruları </a:t>
                      </a:r>
                    </a:p>
                    <a:p>
                      <a:pPr marL="171450" indent="-171450">
                        <a:buFont typeface="Arial" pitchFamily="34" charset="0"/>
                        <a:buChar char="•"/>
                      </a:pPr>
                      <a:r>
                        <a:rPr lang="tr-TR" sz="1200" b="0" dirty="0" smtClean="0">
                          <a:solidFill>
                            <a:schemeClr val="tx1"/>
                          </a:solidFill>
                          <a:effectLst/>
                          <a:latin typeface="Arial" panose="020B0604020202020204" pitchFamily="34" charset="0"/>
                          <a:cs typeface="Arial" panose="020B0604020202020204" pitchFamily="34" charset="0"/>
                        </a:rPr>
                        <a:t>İŞKUR işsiz</a:t>
                      </a:r>
                      <a:r>
                        <a:rPr lang="tr-TR" sz="1200" b="0" baseline="0" dirty="0" smtClean="0">
                          <a:solidFill>
                            <a:schemeClr val="tx1"/>
                          </a:solidFill>
                          <a:effectLst/>
                          <a:latin typeface="Arial" panose="020B0604020202020204" pitchFamily="34" charset="0"/>
                          <a:cs typeface="Arial" panose="020B0604020202020204" pitchFamily="34" charset="0"/>
                        </a:rPr>
                        <a:t> başvuruları</a:t>
                      </a:r>
                    </a:p>
                    <a:p>
                      <a:pPr marL="171450" indent="-171450">
                        <a:buFont typeface="Arial" pitchFamily="34" charset="0"/>
                        <a:buChar char="•"/>
                      </a:pPr>
                      <a:r>
                        <a:rPr lang="tr-TR" sz="1200" b="0" baseline="0" dirty="0" smtClean="0">
                          <a:solidFill>
                            <a:schemeClr val="tx1"/>
                          </a:solidFill>
                          <a:effectLst/>
                          <a:latin typeface="Arial" panose="020B0604020202020204" pitchFamily="34" charset="0"/>
                          <a:cs typeface="Arial" panose="020B0604020202020204" pitchFamily="34" charset="0"/>
                        </a:rPr>
                        <a:t>Kariyer.net açık işler </a:t>
                      </a:r>
                    </a:p>
                    <a:p>
                      <a:pPr marL="171450" indent="-171450">
                        <a:buFont typeface="Arial" pitchFamily="34" charset="0"/>
                        <a:buChar char="•"/>
                      </a:pPr>
                      <a:r>
                        <a:rPr lang="tr-TR" sz="1200" b="1" baseline="0" dirty="0" smtClean="0">
                          <a:solidFill>
                            <a:srgbClr val="FF0000"/>
                          </a:solidFill>
                          <a:effectLst/>
                          <a:latin typeface="Arial" panose="020B0604020202020204" pitchFamily="34" charset="0"/>
                          <a:cs typeface="Arial" panose="020B0604020202020204" pitchFamily="34" charset="0"/>
                        </a:rPr>
                        <a:t>Kariyer.net ilan başına başvuru</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1" dirty="0" smtClean="0">
                          <a:solidFill>
                            <a:srgbClr val="FF0000"/>
                          </a:solidFill>
                          <a:effectLst/>
                          <a:latin typeface="Arial" panose="020B0604020202020204" pitchFamily="34" charset="0"/>
                          <a:cs typeface="Arial" panose="020B0604020202020204" pitchFamily="34" charset="0"/>
                        </a:rPr>
                        <a:t>İşten çıkarılan </a:t>
                      </a:r>
                      <a:endParaRPr lang="tr-TR" sz="1200" b="0" baseline="0" dirty="0" smtClean="0">
                        <a:solidFill>
                          <a:schemeClr val="tx1"/>
                        </a:solidFill>
                        <a:effectLst/>
                        <a:latin typeface="Arial" panose="020B0604020202020204" pitchFamily="34" charset="0"/>
                        <a:cs typeface="Arial" panose="020B0604020202020204" pitchFamily="34" charset="0"/>
                      </a:endParaRPr>
                    </a:p>
                    <a:p>
                      <a:pPr marL="171450" indent="-171450">
                        <a:buFont typeface="Arial" pitchFamily="34" charset="0"/>
                        <a:buChar char="•"/>
                      </a:pPr>
                      <a:r>
                        <a:rPr lang="tr-TR" sz="1200" b="1" baseline="0" dirty="0" smtClean="0">
                          <a:solidFill>
                            <a:srgbClr val="FF0000"/>
                          </a:solidFill>
                          <a:effectLst/>
                          <a:latin typeface="Arial" panose="020B0604020202020204" pitchFamily="34" charset="0"/>
                          <a:cs typeface="Arial" panose="020B0604020202020204" pitchFamily="34" charset="0"/>
                        </a:rPr>
                        <a:t>İş bulma ümidi olmayanlar </a:t>
                      </a:r>
                      <a:endParaRPr lang="tr-TR" sz="1200" b="0" baseline="0" dirty="0" smtClean="0">
                        <a:solidFill>
                          <a:schemeClr val="tx1"/>
                        </a:solidFill>
                        <a:effectLst/>
                        <a:latin typeface="Arial" panose="020B0604020202020204" pitchFamily="34" charset="0"/>
                        <a:cs typeface="Arial" panose="020B0604020202020204" pitchFamily="34" charset="0"/>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dirty="0" smtClean="0">
                          <a:solidFill>
                            <a:schemeClr val="tx1"/>
                          </a:solidFill>
                          <a:effectLst/>
                          <a:latin typeface="Arial" panose="020B0604020202020204" pitchFamily="34" charset="0"/>
                          <a:cs typeface="Arial" panose="020B0604020202020204" pitchFamily="34" charset="0"/>
                        </a:rPr>
                        <a:t>İŞKUR işsiz</a:t>
                      </a:r>
                      <a:r>
                        <a:rPr lang="tr-TR" sz="1200" b="0" baseline="0" dirty="0" smtClean="0">
                          <a:solidFill>
                            <a:schemeClr val="tx1"/>
                          </a:solidFill>
                          <a:effectLst/>
                          <a:latin typeface="Arial" panose="020B0604020202020204" pitchFamily="34" charset="0"/>
                          <a:cs typeface="Arial" panose="020B0604020202020204" pitchFamily="34" charset="0"/>
                        </a:rPr>
                        <a:t> başvuruları</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dirty="0" smtClean="0">
                          <a:solidFill>
                            <a:schemeClr val="tx1"/>
                          </a:solidFill>
                          <a:effectLst/>
                          <a:latin typeface="Arial" panose="020B0604020202020204" pitchFamily="34" charset="0"/>
                          <a:cs typeface="Arial" panose="020B0604020202020204" pitchFamily="34" charset="0"/>
                        </a:rPr>
                        <a:t>İşten çıkarılan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PMI istihdam değeri</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Kariyer.net başvuru</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Kariyer.net ilan başına başvuru</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İlk kez iş arayanlar</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İş bulma ümidi olmayanlar </a:t>
                      </a:r>
                    </a:p>
                  </a:txBody>
                  <a:tcPr/>
                </a:tc>
              </a:tr>
              <a:tr h="591143">
                <a:tc>
                  <a:txBody>
                    <a:bodyPr/>
                    <a:lstStyle/>
                    <a:p>
                      <a:r>
                        <a:rPr lang="tr-TR" sz="1200" b="1" i="1" dirty="0" smtClean="0">
                          <a:latin typeface="Arial" panose="020B0604020202020204" pitchFamily="34" charset="0"/>
                          <a:cs typeface="Arial" panose="020B0604020202020204" pitchFamily="34" charset="0"/>
                        </a:rPr>
                        <a:t>Dış ekonomilere ilişkin</a:t>
                      </a:r>
                      <a:r>
                        <a:rPr lang="tr-TR" sz="1200" b="1" i="1" baseline="0" dirty="0" smtClean="0">
                          <a:latin typeface="Arial" panose="020B0604020202020204" pitchFamily="34" charset="0"/>
                          <a:cs typeface="Arial" panose="020B0604020202020204" pitchFamily="34" charset="0"/>
                        </a:rPr>
                        <a:t> göstergeler</a:t>
                      </a:r>
                      <a:endParaRPr lang="tr-TR" sz="1200" b="1" i="1" dirty="0">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1" baseline="0" dirty="0" smtClean="0">
                          <a:solidFill>
                            <a:srgbClr val="FF0000"/>
                          </a:solidFill>
                          <a:effectLst/>
                          <a:latin typeface="Arial" panose="020B0604020202020204" pitchFamily="34" charset="0"/>
                          <a:cs typeface="Arial" panose="020B0604020202020204" pitchFamily="34" charset="0"/>
                        </a:rPr>
                        <a:t>Bileşik öncü göstergeler (hepsi)</a:t>
                      </a:r>
                      <a:endParaRPr lang="tr-TR" sz="1200" b="1" dirty="0">
                        <a:solidFill>
                          <a:srgbClr val="FF0000"/>
                        </a:solidFill>
                        <a:effectLst/>
                        <a:latin typeface="Arial" panose="020B0604020202020204" pitchFamily="34" charset="0"/>
                        <a:cs typeface="Arial" panose="020B0604020202020204" pitchFamily="34" charset="0"/>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Bileşik öncü göstergeler (hepsi)</a:t>
                      </a:r>
                      <a:endParaRPr lang="tr-TR" sz="1200" b="0" dirty="0" smtClean="0">
                        <a:solidFill>
                          <a:schemeClr val="tx1"/>
                        </a:solidFill>
                        <a:effectLst/>
                        <a:latin typeface="Arial" panose="020B0604020202020204" pitchFamily="34" charset="0"/>
                        <a:cs typeface="Arial" panose="020B0604020202020204" pitchFamily="34" charset="0"/>
                      </a:endParaRPr>
                    </a:p>
                    <a:p>
                      <a:endParaRPr lang="tr-TR" sz="1200" b="0" dirty="0">
                        <a:solidFill>
                          <a:schemeClr val="tx1"/>
                        </a:solidFill>
                        <a:effectLst/>
                        <a:latin typeface="Arial" panose="020B0604020202020204" pitchFamily="34" charset="0"/>
                        <a:cs typeface="Arial" panose="020B0604020202020204" pitchFamily="34" charset="0"/>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tr-TR" sz="1200" b="0" baseline="0" dirty="0" smtClean="0">
                          <a:solidFill>
                            <a:schemeClr val="tx1"/>
                          </a:solidFill>
                          <a:effectLst/>
                          <a:latin typeface="Arial" panose="020B0604020202020204" pitchFamily="34" charset="0"/>
                          <a:cs typeface="Arial" panose="020B0604020202020204" pitchFamily="34" charset="0"/>
                        </a:rPr>
                        <a:t>Bileşik öncü göstergeler (OECD ve USA  CLI hariç hepsi)</a:t>
                      </a:r>
                      <a:endParaRPr lang="tr-TR" sz="1200" b="0" dirty="0" smtClean="0">
                        <a:solidFill>
                          <a:schemeClr val="tx1"/>
                        </a:solidFill>
                        <a:effectLst/>
                        <a:latin typeface="Arial" panose="020B0604020202020204" pitchFamily="34" charset="0"/>
                        <a:cs typeface="Arial" panose="020B0604020202020204" pitchFamily="34" charset="0"/>
                      </a:endParaRPr>
                    </a:p>
                  </a:txBody>
                  <a:tcPr/>
                </a:tc>
              </a:tr>
              <a:tr h="574789">
                <a:tc>
                  <a:txBody>
                    <a:bodyPr/>
                    <a:lstStyle/>
                    <a:p>
                      <a:r>
                        <a:rPr lang="tr-TR" sz="1200" b="1" i="1" dirty="0" smtClean="0">
                          <a:latin typeface="Arial" panose="020B0604020202020204" pitchFamily="34" charset="0"/>
                          <a:cs typeface="Arial" panose="020B0604020202020204" pitchFamily="34" charset="0"/>
                        </a:rPr>
                        <a:t>Krediler</a:t>
                      </a:r>
                      <a:endParaRPr lang="tr-TR" sz="1200" b="1" i="1" dirty="0">
                        <a:latin typeface="Arial" panose="020B0604020202020204" pitchFamily="34" charset="0"/>
                        <a:cs typeface="Arial" panose="020B0604020202020204" pitchFamily="34" charset="0"/>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1" dirty="0" smtClean="0">
                          <a:solidFill>
                            <a:srgbClr val="FF0000"/>
                          </a:solidFill>
                          <a:effectLst/>
                          <a:latin typeface="Arial" panose="020B0604020202020204" pitchFamily="34" charset="0"/>
                          <a:cs typeface="Arial" panose="020B0604020202020204" pitchFamily="34" charset="0"/>
                        </a:rPr>
                        <a:t>TL cinsi</a:t>
                      </a:r>
                      <a:r>
                        <a:rPr lang="tr-TR" sz="1200" b="1" baseline="0" dirty="0" smtClean="0">
                          <a:solidFill>
                            <a:srgbClr val="FF0000"/>
                          </a:solidFill>
                          <a:effectLst/>
                          <a:latin typeface="Arial" panose="020B0604020202020204" pitchFamily="34" charset="0"/>
                          <a:cs typeface="Arial" panose="020B0604020202020204" pitchFamily="34" charset="0"/>
                        </a:rPr>
                        <a:t> ticari krediler </a:t>
                      </a:r>
                      <a:endParaRPr lang="tr-TR" sz="1200" b="1" dirty="0" smtClean="0">
                        <a:solidFill>
                          <a:srgbClr val="FF0000"/>
                        </a:solidFill>
                        <a:effectLst/>
                        <a:latin typeface="Arial" panose="020B0604020202020204" pitchFamily="34" charset="0"/>
                        <a:cs typeface="Arial" panose="020B0604020202020204" pitchFamily="34" charset="0"/>
                      </a:endParaRPr>
                    </a:p>
                    <a:p>
                      <a:pPr marL="171450" indent="-171450">
                        <a:buFont typeface="Arial" pitchFamily="34" charset="0"/>
                        <a:buChar char="•"/>
                      </a:pPr>
                      <a:endParaRPr lang="tr-TR" sz="1200" b="0" dirty="0">
                        <a:solidFill>
                          <a:schemeClr val="tx1"/>
                        </a:solidFill>
                        <a:effectLst/>
                        <a:latin typeface="Arial" panose="020B0604020202020204" pitchFamily="34" charset="0"/>
                        <a:cs typeface="Arial" panose="020B0604020202020204" pitchFamily="34" charset="0"/>
                      </a:endParaRPr>
                    </a:p>
                  </a:txBody>
                  <a:tcPr/>
                </a:tc>
                <a:tc>
                  <a:txBody>
                    <a:bodyPr/>
                    <a:lstStyle/>
                    <a:p>
                      <a:pPr marL="171450" indent="-171450">
                        <a:buFont typeface="Arial" pitchFamily="34" charset="0"/>
                        <a:buChar char="•"/>
                      </a:pPr>
                      <a:r>
                        <a:rPr lang="tr-TR" sz="1200" b="0" dirty="0" smtClean="0">
                          <a:solidFill>
                            <a:schemeClr val="tx1"/>
                          </a:solidFill>
                          <a:effectLst/>
                          <a:latin typeface="Arial" panose="020B0604020202020204" pitchFamily="34" charset="0"/>
                          <a:cs typeface="Arial" panose="020B0604020202020204" pitchFamily="34" charset="0"/>
                        </a:rPr>
                        <a:t>Tüketici kredileri ve kredi kartları  (ÇD)</a:t>
                      </a:r>
                      <a:endParaRPr lang="tr-TR" sz="1200" b="0" baseline="0" dirty="0" smtClean="0">
                        <a:solidFill>
                          <a:schemeClr val="tx1"/>
                        </a:solidFill>
                        <a:effectLst/>
                        <a:latin typeface="Arial" panose="020B0604020202020204" pitchFamily="34" charset="0"/>
                        <a:cs typeface="Arial" panose="020B0604020202020204" pitchFamily="34" charset="0"/>
                      </a:endParaRPr>
                    </a:p>
                    <a:p>
                      <a:pPr marL="171450" indent="-171450">
                        <a:buFont typeface="Arial" pitchFamily="34" charset="0"/>
                        <a:buChar char="•"/>
                      </a:pPr>
                      <a:r>
                        <a:rPr lang="tr-TR" sz="1200" b="0" baseline="0" dirty="0" smtClean="0">
                          <a:solidFill>
                            <a:schemeClr val="tx1"/>
                          </a:solidFill>
                          <a:effectLst/>
                          <a:latin typeface="Arial" panose="020B0604020202020204" pitchFamily="34" charset="0"/>
                          <a:cs typeface="Arial" panose="020B0604020202020204" pitchFamily="34" charset="0"/>
                        </a:rPr>
                        <a:t>Konut kredileri (ÇD)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1" dirty="0" smtClean="0">
                          <a:solidFill>
                            <a:srgbClr val="FF0000"/>
                          </a:solidFill>
                          <a:effectLst/>
                          <a:latin typeface="Arial" panose="020B0604020202020204" pitchFamily="34" charset="0"/>
                          <a:cs typeface="Arial" panose="020B0604020202020204" pitchFamily="34" charset="0"/>
                        </a:rPr>
                        <a:t>TL ve</a:t>
                      </a:r>
                      <a:r>
                        <a:rPr lang="tr-TR" sz="1200" b="1" baseline="0" dirty="0" smtClean="0">
                          <a:solidFill>
                            <a:srgbClr val="FF0000"/>
                          </a:solidFill>
                          <a:effectLst/>
                          <a:latin typeface="Arial" panose="020B0604020202020204" pitchFamily="34" charset="0"/>
                          <a:cs typeface="Arial" panose="020B0604020202020204" pitchFamily="34" charset="0"/>
                        </a:rPr>
                        <a:t>  YP ticari krediler (ÇD)</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dirty="0" smtClean="0">
                          <a:solidFill>
                            <a:schemeClr val="tx1"/>
                          </a:solidFill>
                          <a:effectLst/>
                          <a:latin typeface="Arial" panose="020B0604020202020204" pitchFamily="34" charset="0"/>
                          <a:cs typeface="Arial" panose="020B0604020202020204" pitchFamily="34" charset="0"/>
                        </a:rPr>
                        <a:t>TL ve</a:t>
                      </a:r>
                      <a:r>
                        <a:rPr lang="tr-TR" sz="1200" b="0" baseline="0" dirty="0" smtClean="0">
                          <a:solidFill>
                            <a:schemeClr val="tx1"/>
                          </a:solidFill>
                          <a:effectLst/>
                          <a:latin typeface="Arial" panose="020B0604020202020204" pitchFamily="34" charset="0"/>
                          <a:cs typeface="Arial" panose="020B0604020202020204" pitchFamily="34" charset="0"/>
                        </a:rPr>
                        <a:t> YP ticari krediler (ÇD)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b="0" dirty="0" smtClean="0">
                          <a:solidFill>
                            <a:schemeClr val="tx1"/>
                          </a:solidFill>
                          <a:effectLst/>
                          <a:latin typeface="Arial" panose="020B0604020202020204" pitchFamily="34" charset="0"/>
                          <a:cs typeface="Arial" panose="020B0604020202020204" pitchFamily="34" charset="0"/>
                        </a:rPr>
                        <a:t>TL ve</a:t>
                      </a:r>
                      <a:r>
                        <a:rPr lang="tr-TR" sz="1200" b="0" baseline="0" dirty="0" smtClean="0">
                          <a:solidFill>
                            <a:schemeClr val="tx1"/>
                          </a:solidFill>
                          <a:effectLst/>
                          <a:latin typeface="Arial" panose="020B0604020202020204" pitchFamily="34" charset="0"/>
                          <a:cs typeface="Arial" panose="020B0604020202020204" pitchFamily="34" charset="0"/>
                        </a:rPr>
                        <a:t>  YP ticari krediler </a:t>
                      </a:r>
                    </a:p>
                  </a:txBody>
                  <a:tcPr/>
                </a:tc>
              </a:tr>
            </a:tbl>
          </a:graphicData>
        </a:graphic>
      </p:graphicFrame>
      <p:sp>
        <p:nvSpPr>
          <p:cNvPr id="4" name="TextBox 3"/>
          <p:cNvSpPr txBox="1"/>
          <p:nvPr/>
        </p:nvSpPr>
        <p:spPr>
          <a:xfrm>
            <a:off x="0" y="228600"/>
            <a:ext cx="8976554" cy="400110"/>
          </a:xfrm>
          <a:prstGeom prst="rect">
            <a:avLst/>
          </a:prstGeom>
          <a:noFill/>
        </p:spPr>
        <p:txBody>
          <a:bodyPr wrap="square" rtlCol="0">
            <a:spAutoFit/>
          </a:bodyPr>
          <a:lstStyle/>
          <a:p>
            <a:r>
              <a:rPr lang="tr-TR" sz="2000" dirty="0" smtClean="0">
                <a:solidFill>
                  <a:schemeClr val="bg1"/>
                </a:solidFill>
                <a:latin typeface="Arial" pitchFamily="34" charset="0"/>
                <a:cs typeface="Arial" pitchFamily="34" charset="0"/>
              </a:rPr>
              <a:t>Üçüncü Aşama – Analiz</a:t>
            </a:r>
            <a:endParaRPr lang="tr-TR" sz="2000" dirty="0">
              <a:solidFill>
                <a:schemeClr val="bg1"/>
              </a:solidFill>
              <a:latin typeface="Arial" pitchFamily="34" charset="0"/>
              <a:cs typeface="Arial" pitchFamily="34" charset="0"/>
            </a:endParaRPr>
          </a:p>
        </p:txBody>
      </p:sp>
      <p:sp>
        <p:nvSpPr>
          <p:cNvPr id="2" name="TextBox 1"/>
          <p:cNvSpPr txBox="1"/>
          <p:nvPr/>
        </p:nvSpPr>
        <p:spPr>
          <a:xfrm>
            <a:off x="304800" y="6194870"/>
            <a:ext cx="5462649" cy="276999"/>
          </a:xfrm>
          <a:prstGeom prst="rect">
            <a:avLst/>
          </a:prstGeom>
          <a:noFill/>
        </p:spPr>
        <p:txBody>
          <a:bodyPr wrap="square" rtlCol="0">
            <a:spAutoFit/>
          </a:bodyPr>
          <a:lstStyle/>
          <a:p>
            <a:r>
              <a:rPr lang="tr-TR" sz="1200" b="1" dirty="0" smtClean="0">
                <a:solidFill>
                  <a:srgbClr val="FF0000"/>
                </a:solidFill>
              </a:rPr>
              <a:t>En az iki kriterin seçtiği göstergeler ,  </a:t>
            </a:r>
            <a:r>
              <a:rPr lang="tr-TR" sz="1200" dirty="0" smtClean="0"/>
              <a:t>ÇD: çeyreklik değişim</a:t>
            </a:r>
            <a:endParaRPr lang="tr-TR" sz="1200" dirty="0"/>
          </a:p>
        </p:txBody>
      </p:sp>
    </p:spTree>
    <p:extLst>
      <p:ext uri="{BB962C8B-B14F-4D97-AF65-F5344CB8AC3E}">
        <p14:creationId xmlns:p14="http://schemas.microsoft.com/office/powerpoint/2010/main" val="1302890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36468" y="150978"/>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algn="r" eaLnBrk="1" hangingPunct="1">
              <a:buSzPct val="85000"/>
              <a:defRPr/>
            </a:pPr>
            <a:r>
              <a:rPr lang="tr-TR" sz="2000" kern="0" noProof="0" dirty="0" smtClean="0">
                <a:solidFill>
                  <a:srgbClr val="87212E"/>
                </a:solidFill>
              </a:rPr>
              <a:t> </a:t>
            </a:r>
            <a:r>
              <a:rPr lang="tr-TR" sz="2000" kern="0" noProof="0" dirty="0" smtClean="0">
                <a:solidFill>
                  <a:schemeClr val="bg1"/>
                </a:solidFill>
              </a:rPr>
              <a:t>Bazı Seçilmiş Göstergeler </a:t>
            </a:r>
            <a:endParaRPr kumimoji="0" lang="tr-TR" sz="1400" b="0" i="0" u="none" strike="noStrike" kern="0" cap="none" spc="0" normalizeH="0" baseline="0" noProof="0" dirty="0">
              <a:ln>
                <a:noFill/>
              </a:ln>
              <a:solidFill>
                <a:schemeClr val="bg1"/>
              </a:solidFill>
              <a:effectLst/>
              <a:uLnTx/>
              <a:uFillTx/>
            </a:endParaRPr>
          </a:p>
        </p:txBody>
      </p:sp>
      <p:sp>
        <p:nvSpPr>
          <p:cNvPr id="7" name="TextBox 6"/>
          <p:cNvSpPr txBox="1"/>
          <p:nvPr/>
        </p:nvSpPr>
        <p:spPr>
          <a:xfrm>
            <a:off x="145675" y="150978"/>
            <a:ext cx="8976554" cy="400110"/>
          </a:xfrm>
          <a:prstGeom prst="rect">
            <a:avLst/>
          </a:prstGeom>
          <a:noFill/>
        </p:spPr>
        <p:txBody>
          <a:bodyPr wrap="square" rtlCol="0">
            <a:spAutoFit/>
          </a:bodyPr>
          <a:lstStyle/>
          <a:p>
            <a:r>
              <a:rPr lang="tr-TR" sz="2000" dirty="0" smtClean="0">
                <a:solidFill>
                  <a:schemeClr val="bg1"/>
                </a:solidFill>
                <a:latin typeface="Arial" pitchFamily="34" charset="0"/>
                <a:cs typeface="Arial" pitchFamily="34" charset="0"/>
              </a:rPr>
              <a:t>Üçüncü Aşama – Analiz</a:t>
            </a:r>
            <a:endParaRPr lang="tr-TR" sz="2000" dirty="0">
              <a:solidFill>
                <a:schemeClr val="bg1"/>
              </a:solidFill>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307578704"/>
              </p:ext>
            </p:extLst>
          </p:nvPr>
        </p:nvGraphicFramePr>
        <p:xfrm>
          <a:off x="304800" y="914400"/>
          <a:ext cx="4191000" cy="2362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522925645"/>
              </p:ext>
            </p:extLst>
          </p:nvPr>
        </p:nvGraphicFramePr>
        <p:xfrm>
          <a:off x="4724400" y="838200"/>
          <a:ext cx="3962400" cy="2514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679415760"/>
              </p:ext>
            </p:extLst>
          </p:nvPr>
        </p:nvGraphicFramePr>
        <p:xfrm>
          <a:off x="381000" y="3429000"/>
          <a:ext cx="41148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a:graphicFrameLocks/>
          </p:cNvGraphicFramePr>
          <p:nvPr>
            <p:extLst>
              <p:ext uri="{D42A27DB-BD31-4B8C-83A1-F6EECF244321}">
                <p14:modId xmlns:p14="http://schemas.microsoft.com/office/powerpoint/2010/main" val="191096049"/>
              </p:ext>
            </p:extLst>
          </p:nvPr>
        </p:nvGraphicFramePr>
        <p:xfrm>
          <a:off x="4724400" y="3429000"/>
          <a:ext cx="39624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p:cNvSpPr txBox="1"/>
          <p:nvPr/>
        </p:nvSpPr>
        <p:spPr>
          <a:xfrm>
            <a:off x="6248400" y="381000"/>
            <a:ext cx="2667000" cy="369332"/>
          </a:xfrm>
          <a:prstGeom prst="rect">
            <a:avLst/>
          </a:prstGeom>
          <a:noFill/>
        </p:spPr>
        <p:txBody>
          <a:bodyPr wrap="square" rtlCol="0">
            <a:spAutoFit/>
          </a:bodyPr>
          <a:lstStyle/>
          <a:p>
            <a:r>
              <a:rPr lang="tr-TR" dirty="0" err="1" smtClean="0">
                <a:solidFill>
                  <a:schemeClr val="bg1"/>
                </a:solidFill>
              </a:rPr>
              <a:t>Mev</a:t>
            </a:r>
            <a:r>
              <a:rPr lang="tr-TR" dirty="0" smtClean="0">
                <a:solidFill>
                  <a:schemeClr val="bg1"/>
                </a:solidFill>
              </a:rPr>
              <a:t>. </a:t>
            </a:r>
            <a:r>
              <a:rPr lang="tr-TR" dirty="0" err="1" smtClean="0">
                <a:solidFill>
                  <a:schemeClr val="bg1"/>
                </a:solidFill>
              </a:rPr>
              <a:t>Arınd</a:t>
            </a:r>
            <a:r>
              <a:rPr lang="tr-TR" dirty="0" smtClean="0">
                <a:solidFill>
                  <a:schemeClr val="bg1"/>
                </a:solidFill>
              </a:rPr>
              <a:t>. , Filtrelenmiş</a:t>
            </a:r>
            <a:endParaRPr lang="tr-TR" dirty="0">
              <a:solidFill>
                <a:schemeClr val="bg1"/>
              </a:solidFill>
            </a:endParaRPr>
          </a:p>
        </p:txBody>
      </p:sp>
    </p:spTree>
    <p:extLst>
      <p:ext uri="{BB962C8B-B14F-4D97-AF65-F5344CB8AC3E}">
        <p14:creationId xmlns:p14="http://schemas.microsoft.com/office/powerpoint/2010/main" val="2548540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33047" y="0"/>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algn="r" eaLnBrk="1" hangingPunct="1">
              <a:buSzPct val="85000"/>
              <a:defRPr/>
            </a:pPr>
            <a:r>
              <a:rPr lang="tr-TR" sz="2000" kern="0" noProof="0" dirty="0" smtClean="0">
                <a:solidFill>
                  <a:srgbClr val="87212E"/>
                </a:solidFill>
              </a:rPr>
              <a:t> </a:t>
            </a:r>
            <a:r>
              <a:rPr lang="tr-TR" sz="2000" kern="0" noProof="0" dirty="0" smtClean="0">
                <a:solidFill>
                  <a:schemeClr val="bg1"/>
                </a:solidFill>
              </a:rPr>
              <a:t>Bazı Seçilmiş Göstergeler </a:t>
            </a:r>
            <a:endParaRPr kumimoji="0" lang="tr-TR" sz="1400" b="0" i="0" u="none" strike="noStrike" kern="0" cap="none" spc="0" normalizeH="0" baseline="0" noProof="0" dirty="0">
              <a:ln>
                <a:noFill/>
              </a:ln>
              <a:solidFill>
                <a:schemeClr val="bg1"/>
              </a:solidFill>
              <a:effectLst/>
              <a:uLnTx/>
              <a:uFillTx/>
            </a:endParaRPr>
          </a:p>
        </p:txBody>
      </p:sp>
      <p:sp>
        <p:nvSpPr>
          <p:cNvPr id="8" name="TextBox 7"/>
          <p:cNvSpPr txBox="1"/>
          <p:nvPr/>
        </p:nvSpPr>
        <p:spPr>
          <a:xfrm>
            <a:off x="167446" y="0"/>
            <a:ext cx="8976554" cy="400110"/>
          </a:xfrm>
          <a:prstGeom prst="rect">
            <a:avLst/>
          </a:prstGeom>
          <a:noFill/>
        </p:spPr>
        <p:txBody>
          <a:bodyPr wrap="square" rtlCol="0">
            <a:spAutoFit/>
          </a:bodyPr>
          <a:lstStyle/>
          <a:p>
            <a:r>
              <a:rPr lang="tr-TR" sz="2000" dirty="0" smtClean="0">
                <a:solidFill>
                  <a:schemeClr val="bg1"/>
                </a:solidFill>
                <a:latin typeface="Arial" pitchFamily="34" charset="0"/>
                <a:cs typeface="Arial" pitchFamily="34" charset="0"/>
              </a:rPr>
              <a:t>Üçüncü Aşama – Analiz</a:t>
            </a:r>
            <a:endParaRPr lang="tr-TR" sz="2000" dirty="0">
              <a:solidFill>
                <a:schemeClr val="bg1"/>
              </a:solidFill>
              <a:latin typeface="Arial" pitchFamily="34" charset="0"/>
              <a:cs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3368399276"/>
              </p:ext>
            </p:extLst>
          </p:nvPr>
        </p:nvGraphicFramePr>
        <p:xfrm>
          <a:off x="4715434" y="990600"/>
          <a:ext cx="4047565"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3625500916"/>
              </p:ext>
            </p:extLst>
          </p:nvPr>
        </p:nvGraphicFramePr>
        <p:xfrm>
          <a:off x="1600200" y="3581400"/>
          <a:ext cx="5943600" cy="2667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4195541509"/>
              </p:ext>
            </p:extLst>
          </p:nvPr>
        </p:nvGraphicFramePr>
        <p:xfrm>
          <a:off x="295835" y="914400"/>
          <a:ext cx="3730625" cy="2590800"/>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6342413" y="304800"/>
            <a:ext cx="2667000" cy="369332"/>
          </a:xfrm>
          <a:prstGeom prst="rect">
            <a:avLst/>
          </a:prstGeom>
          <a:noFill/>
        </p:spPr>
        <p:txBody>
          <a:bodyPr wrap="square" rtlCol="0">
            <a:spAutoFit/>
          </a:bodyPr>
          <a:lstStyle/>
          <a:p>
            <a:r>
              <a:rPr lang="tr-TR" dirty="0" err="1" smtClean="0">
                <a:solidFill>
                  <a:schemeClr val="bg1"/>
                </a:solidFill>
              </a:rPr>
              <a:t>Mev</a:t>
            </a:r>
            <a:r>
              <a:rPr lang="tr-TR" dirty="0" smtClean="0">
                <a:solidFill>
                  <a:schemeClr val="bg1"/>
                </a:solidFill>
              </a:rPr>
              <a:t>. </a:t>
            </a:r>
            <a:r>
              <a:rPr lang="tr-TR" dirty="0" err="1" smtClean="0">
                <a:solidFill>
                  <a:schemeClr val="bg1"/>
                </a:solidFill>
              </a:rPr>
              <a:t>Arınd</a:t>
            </a:r>
            <a:r>
              <a:rPr lang="tr-TR" dirty="0" smtClean="0">
                <a:solidFill>
                  <a:schemeClr val="bg1"/>
                </a:solidFill>
              </a:rPr>
              <a:t>. , Filtrelenmiş</a:t>
            </a:r>
            <a:endParaRPr lang="tr-TR" dirty="0">
              <a:solidFill>
                <a:schemeClr val="bg1"/>
              </a:solidFill>
            </a:endParaRPr>
          </a:p>
        </p:txBody>
      </p:sp>
    </p:spTree>
    <p:extLst>
      <p:ext uri="{BB962C8B-B14F-4D97-AF65-F5344CB8AC3E}">
        <p14:creationId xmlns:p14="http://schemas.microsoft.com/office/powerpoint/2010/main" val="1528956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kumimoji="0" lang="tr-TR" sz="2400" b="0" i="0" u="none" strike="noStrike" kern="0" cap="none" spc="0" normalizeH="0" baseline="0" noProof="0" dirty="0" smtClean="0">
                <a:ln>
                  <a:noFill/>
                </a:ln>
                <a:solidFill>
                  <a:schemeClr val="bg1"/>
                </a:solidFill>
                <a:effectLst/>
                <a:uLnTx/>
                <a:uFillTx/>
                <a:latin typeface="Arial" charset="0"/>
              </a:rPr>
              <a:t>Motivasyon</a:t>
            </a:r>
            <a:r>
              <a:rPr kumimoji="0" lang="tr-TR" sz="2000" b="0" i="0" u="none" strike="noStrike" kern="0" cap="none" spc="0" normalizeH="0" baseline="0" noProof="0" dirty="0" smtClean="0">
                <a:ln>
                  <a:noFill/>
                </a:ln>
                <a:solidFill>
                  <a:srgbClr val="87212E"/>
                </a:solidFill>
                <a:effectLst/>
                <a:uLnTx/>
                <a:uFillTx/>
                <a:latin typeface="Arial" charset="0"/>
              </a:rPr>
              <a:t> </a:t>
            </a:r>
          </a:p>
        </p:txBody>
      </p:sp>
      <p:grpSp>
        <p:nvGrpSpPr>
          <p:cNvPr id="2" name="Group 1"/>
          <p:cNvGrpSpPr/>
          <p:nvPr/>
        </p:nvGrpSpPr>
        <p:grpSpPr>
          <a:xfrm>
            <a:off x="416626" y="1600200"/>
            <a:ext cx="8422574" cy="2400657"/>
            <a:chOff x="416626" y="1600200"/>
            <a:chExt cx="8422574" cy="2400657"/>
          </a:xfrm>
        </p:grpSpPr>
        <p:sp>
          <p:nvSpPr>
            <p:cNvPr id="8" name="TextBox 7"/>
            <p:cNvSpPr txBox="1"/>
            <p:nvPr/>
          </p:nvSpPr>
          <p:spPr>
            <a:xfrm>
              <a:off x="416626" y="1600200"/>
              <a:ext cx="8422574" cy="2400657"/>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İşsizlik verileri üç ay gecikmeli açıklanıyor. </a:t>
              </a:r>
            </a:p>
            <a:p>
              <a:pPr lvl="1">
                <a:lnSpc>
                  <a:spcPct val="150000"/>
                </a:lnSpc>
                <a:buSzPct val="85000"/>
              </a:pPr>
              <a:r>
                <a:rPr lang="tr-TR" sz="2000" dirty="0" smtClean="0">
                  <a:latin typeface="Arial" pitchFamily="34" charset="0"/>
                  <a:cs typeface="Arial" pitchFamily="34" charset="0"/>
                </a:rPr>
                <a:t>          Eş zamanlı göstergelere ihtiyaç var.</a:t>
              </a:r>
            </a:p>
            <a:p>
              <a:pPr>
                <a:lnSpc>
                  <a:spcPct val="150000"/>
                </a:lnSpc>
                <a:buSzPct val="85000"/>
              </a:pPr>
              <a:endParaRPr lang="tr-TR" sz="2000" dirty="0" smtClean="0">
                <a:latin typeface="Arial" pitchFamily="34" charset="0"/>
                <a:cs typeface="Arial" pitchFamily="34" charset="0"/>
              </a:endParaRPr>
            </a:p>
            <a:p>
              <a:pPr marL="5715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Halihazırda kullandığımız göstergelerin </a:t>
              </a:r>
              <a:r>
                <a:rPr lang="tr-TR" sz="2000" dirty="0" err="1" smtClean="0">
                  <a:latin typeface="Arial" pitchFamily="34" charset="0"/>
                  <a:cs typeface="Arial" pitchFamily="34" charset="0"/>
                </a:rPr>
                <a:t>öncüleme</a:t>
              </a:r>
              <a:r>
                <a:rPr lang="tr-TR" sz="2000" dirty="0" smtClean="0">
                  <a:latin typeface="Arial" pitchFamily="34" charset="0"/>
                  <a:cs typeface="Arial" pitchFamily="34" charset="0"/>
                </a:rPr>
                <a:t> gücü sistematik olarak test edilmiş değil </a:t>
              </a:r>
            </a:p>
          </p:txBody>
        </p:sp>
        <p:cxnSp>
          <p:nvCxnSpPr>
            <p:cNvPr id="4" name="Straight Arrow Connector 3"/>
            <p:cNvCxnSpPr/>
            <p:nvPr/>
          </p:nvCxnSpPr>
          <p:spPr>
            <a:xfrm>
              <a:off x="1105890" y="2362200"/>
              <a:ext cx="4953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64598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5340" y="914400"/>
            <a:ext cx="8383860" cy="4247317"/>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Ortalama alıyoruz. Ağırlıklı ortalama sonuçları değiştirmiyor</a:t>
            </a:r>
            <a:r>
              <a:rPr lang="tr-TR" sz="2000" dirty="0">
                <a:latin typeface="Arial" pitchFamily="34" charset="0"/>
                <a:cs typeface="Arial" pitchFamily="34" charset="0"/>
              </a:rPr>
              <a:t> </a:t>
            </a:r>
            <a:endParaRPr lang="tr-TR" sz="2000" dirty="0" smtClean="0">
              <a:latin typeface="Arial" pitchFamily="34" charset="0"/>
              <a:cs typeface="Arial" pitchFamily="34" charset="0"/>
            </a:endParaRPr>
          </a:p>
          <a:p>
            <a:pPr marL="34290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Her bir yöntem için iki tane endeks oluşturduk </a:t>
            </a:r>
          </a:p>
          <a:p>
            <a:pPr marL="800100" lvl="1"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GC I :  GC testini geçen tüm seriler </a:t>
            </a:r>
          </a:p>
          <a:p>
            <a:pPr marL="800100" lvl="1" indent="-342900">
              <a:lnSpc>
                <a:spcPct val="150000"/>
              </a:lnSpc>
              <a:buSzPct val="85000"/>
              <a:buFont typeface="Wingdings" panose="05000000000000000000" pitchFamily="2" charset="2"/>
              <a:buChar char="ü"/>
            </a:pPr>
            <a:r>
              <a:rPr lang="tr-TR" sz="2000" dirty="0">
                <a:latin typeface="Arial" pitchFamily="34" charset="0"/>
                <a:cs typeface="Arial" pitchFamily="34" charset="0"/>
              </a:rPr>
              <a:t>GC </a:t>
            </a:r>
            <a:r>
              <a:rPr lang="tr-TR" sz="2000" dirty="0" smtClean="0">
                <a:latin typeface="Arial" pitchFamily="34" charset="0"/>
                <a:cs typeface="Arial" pitchFamily="34" charset="0"/>
              </a:rPr>
              <a:t>II : iki yönlü nedensellik hariç GC-I</a:t>
            </a:r>
          </a:p>
          <a:p>
            <a:pPr marL="800100" lvl="1" indent="-342900">
              <a:lnSpc>
                <a:spcPct val="150000"/>
              </a:lnSpc>
              <a:buSzPct val="85000"/>
              <a:buFont typeface="Wingdings" panose="05000000000000000000" pitchFamily="2" charset="2"/>
              <a:buChar char="ü"/>
            </a:pPr>
            <a:r>
              <a:rPr lang="tr-TR" sz="2000" dirty="0" err="1" smtClean="0">
                <a:latin typeface="Arial" pitchFamily="34" charset="0"/>
                <a:cs typeface="Arial" pitchFamily="34" charset="0"/>
              </a:rPr>
              <a:t>Corr</a:t>
            </a:r>
            <a:r>
              <a:rPr lang="tr-TR" sz="2000" dirty="0" smtClean="0">
                <a:latin typeface="Arial" pitchFamily="34" charset="0"/>
                <a:cs typeface="Arial" pitchFamily="34" charset="0"/>
              </a:rPr>
              <a:t>-I :  öncü ve eş zamanlı seriler</a:t>
            </a:r>
          </a:p>
          <a:p>
            <a:pPr marL="800100" lvl="1" indent="-342900">
              <a:lnSpc>
                <a:spcPct val="150000"/>
              </a:lnSpc>
              <a:buSzPct val="85000"/>
              <a:buFont typeface="Wingdings" panose="05000000000000000000" pitchFamily="2" charset="2"/>
              <a:buChar char="ü"/>
            </a:pPr>
            <a:r>
              <a:rPr lang="tr-TR" sz="2000" dirty="0" err="1" smtClean="0">
                <a:latin typeface="Arial" pitchFamily="34" charset="0"/>
                <a:cs typeface="Arial" pitchFamily="34" charset="0"/>
              </a:rPr>
              <a:t>Corr</a:t>
            </a:r>
            <a:r>
              <a:rPr lang="tr-TR" sz="2000" dirty="0" smtClean="0">
                <a:latin typeface="Arial" pitchFamily="34" charset="0"/>
                <a:cs typeface="Arial" pitchFamily="34" charset="0"/>
              </a:rPr>
              <a:t>-II : sadece öncü niteliği olan seriler</a:t>
            </a:r>
          </a:p>
          <a:p>
            <a:pPr marL="800100" lvl="1"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Tahmin performansı iyi olan seriler (kriter: RMSE)</a:t>
            </a:r>
          </a:p>
          <a:p>
            <a:pPr marL="342900" lvl="1"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Benzer </a:t>
            </a:r>
            <a:r>
              <a:rPr lang="tr-TR" sz="2000" dirty="0">
                <a:latin typeface="Arial" pitchFamily="34" charset="0"/>
                <a:cs typeface="Arial" pitchFamily="34" charset="0"/>
              </a:rPr>
              <a:t>eğilimleri ölçen serilerden sadece bir </a:t>
            </a:r>
            <a:r>
              <a:rPr lang="tr-TR" sz="2000" dirty="0" smtClean="0">
                <a:latin typeface="Arial" pitchFamily="34" charset="0"/>
                <a:cs typeface="Arial" pitchFamily="34" charset="0"/>
              </a:rPr>
              <a:t>tanesini </a:t>
            </a:r>
            <a:r>
              <a:rPr lang="tr-TR" sz="2000" dirty="0">
                <a:latin typeface="Arial" pitchFamily="34" charset="0"/>
                <a:cs typeface="Arial" pitchFamily="34" charset="0"/>
              </a:rPr>
              <a:t>alıyoruz ( </a:t>
            </a:r>
            <a:r>
              <a:rPr lang="tr-TR" sz="2000" dirty="0" err="1">
                <a:latin typeface="Arial" pitchFamily="34" charset="0"/>
                <a:cs typeface="Arial" pitchFamily="34" charset="0"/>
              </a:rPr>
              <a:t>Örn</a:t>
            </a:r>
            <a:r>
              <a:rPr lang="tr-TR" sz="2000" dirty="0">
                <a:latin typeface="Arial" pitchFamily="34" charset="0"/>
                <a:cs typeface="Arial" pitchFamily="34" charset="0"/>
              </a:rPr>
              <a:t>.  açılan firma </a:t>
            </a:r>
            <a:r>
              <a:rPr lang="tr-TR" sz="2000" dirty="0" smtClean="0">
                <a:latin typeface="Arial" pitchFamily="34" charset="0"/>
                <a:cs typeface="Arial" pitchFamily="34" charset="0"/>
              </a:rPr>
              <a:t>sayısı, </a:t>
            </a:r>
            <a:r>
              <a:rPr lang="tr-TR" sz="2000" dirty="0">
                <a:latin typeface="Arial" pitchFamily="34" charset="0"/>
                <a:cs typeface="Arial" pitchFamily="34" charset="0"/>
              </a:rPr>
              <a:t>net açılan firma sayısı)</a:t>
            </a:r>
          </a:p>
        </p:txBody>
      </p:sp>
      <p:sp>
        <p:nvSpPr>
          <p:cNvPr id="4" name="TextBox 3"/>
          <p:cNvSpPr txBox="1"/>
          <p:nvPr/>
        </p:nvSpPr>
        <p:spPr>
          <a:xfrm>
            <a:off x="110617" y="281881"/>
            <a:ext cx="8976554" cy="400110"/>
          </a:xfrm>
          <a:prstGeom prst="rect">
            <a:avLst/>
          </a:prstGeom>
          <a:noFill/>
        </p:spPr>
        <p:txBody>
          <a:bodyPr wrap="square" rtlCol="0">
            <a:spAutoFit/>
          </a:bodyPr>
          <a:lstStyle/>
          <a:p>
            <a:r>
              <a:rPr lang="tr-TR" sz="2000" dirty="0">
                <a:solidFill>
                  <a:schemeClr val="bg1"/>
                </a:solidFill>
                <a:latin typeface="Arial" pitchFamily="34" charset="0"/>
                <a:cs typeface="Arial" pitchFamily="34" charset="0"/>
              </a:rPr>
              <a:t>Son </a:t>
            </a:r>
            <a:r>
              <a:rPr lang="tr-TR" sz="2000" dirty="0" smtClean="0">
                <a:solidFill>
                  <a:schemeClr val="bg1"/>
                </a:solidFill>
                <a:latin typeface="Arial" pitchFamily="34" charset="0"/>
                <a:cs typeface="Arial" pitchFamily="34" charset="0"/>
              </a:rPr>
              <a:t>Aşama- </a:t>
            </a:r>
            <a:r>
              <a:rPr lang="tr-TR" sz="2000" dirty="0">
                <a:solidFill>
                  <a:schemeClr val="bg1"/>
                </a:solidFill>
                <a:latin typeface="Arial" pitchFamily="34" charset="0"/>
                <a:cs typeface="Arial" pitchFamily="34" charset="0"/>
              </a:rPr>
              <a:t>Bileşik Gösterge Oluşturulması</a:t>
            </a:r>
          </a:p>
        </p:txBody>
      </p:sp>
    </p:spTree>
    <p:extLst>
      <p:ext uri="{BB962C8B-B14F-4D97-AF65-F5344CB8AC3E}">
        <p14:creationId xmlns:p14="http://schemas.microsoft.com/office/powerpoint/2010/main" val="1712397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04800" y="60325"/>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smtClean="0">
                <a:solidFill>
                  <a:schemeClr val="bg1"/>
                </a:solidFill>
              </a:rPr>
              <a:t>Bileşik Öncü Göstergeler ve Tahmin Performansı</a:t>
            </a:r>
            <a:endParaRPr kumimoji="0" lang="tr-TR" sz="1400" b="0" i="0" u="none" strike="noStrike" kern="0" cap="none" spc="0" normalizeH="0" baseline="0" noProof="0" dirty="0">
              <a:ln>
                <a:noFill/>
              </a:ln>
              <a:solidFill>
                <a:schemeClr val="bg1"/>
              </a:solidFill>
              <a:effectLst/>
              <a:uLnTx/>
              <a:uFillTx/>
            </a:endParaRPr>
          </a:p>
        </p:txBody>
      </p:sp>
      <p:sp>
        <p:nvSpPr>
          <p:cNvPr id="10" name="TextBox 9"/>
          <p:cNvSpPr txBox="1"/>
          <p:nvPr/>
        </p:nvSpPr>
        <p:spPr>
          <a:xfrm>
            <a:off x="1219200" y="1184257"/>
            <a:ext cx="6553200" cy="369332"/>
          </a:xfrm>
          <a:prstGeom prst="rect">
            <a:avLst/>
          </a:prstGeom>
          <a:noFill/>
        </p:spPr>
        <p:txBody>
          <a:bodyPr wrap="square" rtlCol="0">
            <a:spAutoFit/>
          </a:bodyPr>
          <a:lstStyle/>
          <a:p>
            <a:pPr algn="ctr"/>
            <a:r>
              <a:rPr lang="tr-TR" b="1" dirty="0" smtClean="0">
                <a:solidFill>
                  <a:srgbClr val="87212E"/>
                </a:solidFill>
              </a:rPr>
              <a:t>Bileşik Öncü Göstergelerin Tahmin Performansı </a:t>
            </a:r>
            <a:endParaRPr lang="tr-TR" b="1" dirty="0">
              <a:solidFill>
                <a:srgbClr val="87212E"/>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118190255"/>
              </p:ext>
            </p:extLst>
          </p:nvPr>
        </p:nvGraphicFramePr>
        <p:xfrm>
          <a:off x="1295400" y="1572639"/>
          <a:ext cx="6553200" cy="3151763"/>
        </p:xfrm>
        <a:graphic>
          <a:graphicData uri="http://schemas.openxmlformats.org/drawingml/2006/table">
            <a:tbl>
              <a:tblPr firstRow="1" bandRow="1">
                <a:tableStyleId>{5C22544A-7EE6-4342-B048-85BDC9FD1C3A}</a:tableStyleId>
              </a:tblPr>
              <a:tblGrid>
                <a:gridCol w="2184400"/>
                <a:gridCol w="2184400"/>
                <a:gridCol w="2184400"/>
              </a:tblGrid>
              <a:tr h="407941">
                <a:tc>
                  <a:txBody>
                    <a:bodyPr/>
                    <a:lstStyle/>
                    <a:p>
                      <a:r>
                        <a:rPr lang="tr-TR" dirty="0" smtClean="0"/>
                        <a:t>Bileşik</a:t>
                      </a:r>
                      <a:r>
                        <a:rPr lang="tr-TR" baseline="0" dirty="0" smtClean="0"/>
                        <a:t> endeksler</a:t>
                      </a:r>
                      <a:endParaRPr lang="tr-TR" dirty="0"/>
                    </a:p>
                  </a:txBody>
                  <a:tcPr/>
                </a:tc>
                <a:tc>
                  <a:txBody>
                    <a:bodyPr/>
                    <a:lstStyle/>
                    <a:p>
                      <a:r>
                        <a:rPr lang="tr-TR" dirty="0" smtClean="0"/>
                        <a:t>R2</a:t>
                      </a:r>
                      <a:endParaRPr lang="tr-TR" dirty="0"/>
                    </a:p>
                  </a:txBody>
                  <a:tcPr/>
                </a:tc>
                <a:tc>
                  <a:txBody>
                    <a:bodyPr/>
                    <a:lstStyle/>
                    <a:p>
                      <a:r>
                        <a:rPr lang="tr-TR" dirty="0" smtClean="0"/>
                        <a:t>RRMSE</a:t>
                      </a:r>
                      <a:endParaRPr lang="tr-TR" dirty="0"/>
                    </a:p>
                  </a:txBody>
                  <a:tcPr/>
                </a:tc>
              </a:tr>
              <a:tr h="407941">
                <a:tc>
                  <a:txBody>
                    <a:bodyPr/>
                    <a:lstStyle/>
                    <a:p>
                      <a:r>
                        <a:rPr lang="tr-TR" dirty="0" smtClean="0"/>
                        <a:t>Baz</a:t>
                      </a:r>
                      <a:r>
                        <a:rPr lang="tr-TR" baseline="0" dirty="0" smtClean="0"/>
                        <a:t> Model </a:t>
                      </a:r>
                      <a:endParaRPr lang="tr-TR" dirty="0"/>
                    </a:p>
                  </a:txBody>
                  <a:tcPr/>
                </a:tc>
                <a:tc>
                  <a:txBody>
                    <a:bodyPr/>
                    <a:lstStyle/>
                    <a:p>
                      <a:r>
                        <a:rPr lang="tr-TR" dirty="0" smtClean="0"/>
                        <a:t>0.864</a:t>
                      </a:r>
                      <a:endParaRPr lang="tr-TR" dirty="0"/>
                    </a:p>
                  </a:txBody>
                  <a:tcPr/>
                </a:tc>
                <a:tc>
                  <a:txBody>
                    <a:bodyPr/>
                    <a:lstStyle/>
                    <a:p>
                      <a:r>
                        <a:rPr lang="tr-TR" dirty="0" smtClean="0"/>
                        <a:t>1</a:t>
                      </a:r>
                      <a:endParaRPr lang="tr-TR" dirty="0"/>
                    </a:p>
                  </a:txBody>
                  <a:tcPr/>
                </a:tc>
              </a:tr>
              <a:tr h="407941">
                <a:tc>
                  <a:txBody>
                    <a:bodyPr/>
                    <a:lstStyle/>
                    <a:p>
                      <a:r>
                        <a:rPr lang="tr-TR" dirty="0" smtClean="0"/>
                        <a:t>GC-I</a:t>
                      </a:r>
                      <a:endParaRPr lang="tr-TR" dirty="0"/>
                    </a:p>
                  </a:txBody>
                  <a:tcPr/>
                </a:tc>
                <a:tc>
                  <a:txBody>
                    <a:bodyPr/>
                    <a:lstStyle/>
                    <a:p>
                      <a:r>
                        <a:rPr lang="tr-TR" dirty="0" smtClean="0"/>
                        <a:t>0.892</a:t>
                      </a:r>
                      <a:endParaRPr lang="tr-TR" dirty="0"/>
                    </a:p>
                  </a:txBody>
                  <a:tcPr/>
                </a:tc>
                <a:tc>
                  <a:txBody>
                    <a:bodyPr/>
                    <a:lstStyle/>
                    <a:p>
                      <a:r>
                        <a:rPr lang="tr-TR" dirty="0" smtClean="0"/>
                        <a:t>1.038</a:t>
                      </a:r>
                      <a:endParaRPr lang="tr-TR" dirty="0"/>
                    </a:p>
                  </a:txBody>
                  <a:tcPr/>
                </a:tc>
              </a:tr>
              <a:tr h="407941">
                <a:tc>
                  <a:txBody>
                    <a:bodyPr/>
                    <a:lstStyle/>
                    <a:p>
                      <a:r>
                        <a:rPr lang="tr-TR" dirty="0" smtClean="0"/>
                        <a:t>GC-II</a:t>
                      </a:r>
                      <a:endParaRPr lang="tr-TR" dirty="0"/>
                    </a:p>
                  </a:txBody>
                  <a:tcPr/>
                </a:tc>
                <a:tc>
                  <a:txBody>
                    <a:bodyPr/>
                    <a:lstStyle/>
                    <a:p>
                      <a:r>
                        <a:rPr lang="tr-TR" dirty="0" smtClean="0"/>
                        <a:t>0.898</a:t>
                      </a:r>
                      <a:endParaRPr lang="tr-TR" dirty="0"/>
                    </a:p>
                  </a:txBody>
                  <a:tcPr/>
                </a:tc>
                <a:tc>
                  <a:txBody>
                    <a:bodyPr/>
                    <a:lstStyle/>
                    <a:p>
                      <a:r>
                        <a:rPr lang="tr-TR" dirty="0" smtClean="0"/>
                        <a:t>1.068</a:t>
                      </a:r>
                      <a:endParaRPr lang="tr-TR" dirty="0"/>
                    </a:p>
                  </a:txBody>
                  <a:tcPr/>
                </a:tc>
              </a:tr>
              <a:tr h="407941">
                <a:tc>
                  <a:txBody>
                    <a:bodyPr/>
                    <a:lstStyle/>
                    <a:p>
                      <a:r>
                        <a:rPr lang="tr-TR" dirty="0" err="1" smtClean="0"/>
                        <a:t>Corr</a:t>
                      </a:r>
                      <a:r>
                        <a:rPr lang="tr-TR" dirty="0" smtClean="0"/>
                        <a:t>-I</a:t>
                      </a:r>
                      <a:endParaRPr lang="tr-TR" dirty="0"/>
                    </a:p>
                  </a:txBody>
                  <a:tcPr/>
                </a:tc>
                <a:tc>
                  <a:txBody>
                    <a:bodyPr/>
                    <a:lstStyle/>
                    <a:p>
                      <a:r>
                        <a:rPr lang="tr-TR" dirty="0" smtClean="0"/>
                        <a:t>0.888</a:t>
                      </a:r>
                      <a:endParaRPr lang="tr-TR" dirty="0"/>
                    </a:p>
                  </a:txBody>
                  <a:tcPr/>
                </a:tc>
                <a:tc>
                  <a:txBody>
                    <a:bodyPr/>
                    <a:lstStyle/>
                    <a:p>
                      <a:r>
                        <a:rPr lang="tr-TR" dirty="0" smtClean="0"/>
                        <a:t>1.126</a:t>
                      </a:r>
                      <a:endParaRPr lang="tr-TR" dirty="0"/>
                    </a:p>
                  </a:txBody>
                  <a:tcPr/>
                </a:tc>
              </a:tr>
              <a:tr h="407941">
                <a:tc>
                  <a:txBody>
                    <a:bodyPr/>
                    <a:lstStyle/>
                    <a:p>
                      <a:r>
                        <a:rPr lang="tr-TR" dirty="0" err="1" smtClean="0"/>
                        <a:t>Corr</a:t>
                      </a:r>
                      <a:r>
                        <a:rPr lang="tr-TR" dirty="0" smtClean="0"/>
                        <a:t>-II</a:t>
                      </a:r>
                      <a:endParaRPr lang="tr-TR" dirty="0"/>
                    </a:p>
                  </a:txBody>
                  <a:tcPr/>
                </a:tc>
                <a:tc>
                  <a:txBody>
                    <a:bodyPr/>
                    <a:lstStyle/>
                    <a:p>
                      <a:r>
                        <a:rPr lang="tr-TR" dirty="0" smtClean="0"/>
                        <a:t>0.889</a:t>
                      </a:r>
                      <a:endParaRPr lang="tr-TR" dirty="0"/>
                    </a:p>
                  </a:txBody>
                  <a:tcPr/>
                </a:tc>
                <a:tc>
                  <a:txBody>
                    <a:bodyPr/>
                    <a:lstStyle/>
                    <a:p>
                      <a:r>
                        <a:rPr lang="tr-TR" dirty="0" smtClean="0"/>
                        <a:t>1.088</a:t>
                      </a:r>
                      <a:endParaRPr lang="tr-TR" dirty="0"/>
                    </a:p>
                  </a:txBody>
                  <a:tcPr/>
                </a:tc>
              </a:tr>
              <a:tr h="704117">
                <a:tc>
                  <a:txBody>
                    <a:bodyPr/>
                    <a:lstStyle/>
                    <a:p>
                      <a:r>
                        <a:rPr lang="tr-TR" dirty="0" smtClean="0"/>
                        <a:t>Tahmin performansı</a:t>
                      </a:r>
                    </a:p>
                    <a:p>
                      <a:r>
                        <a:rPr lang="tr-TR" dirty="0" smtClean="0"/>
                        <a:t>(TP)</a:t>
                      </a:r>
                      <a:endParaRPr lang="tr-TR" dirty="0"/>
                    </a:p>
                  </a:txBody>
                  <a:tcPr/>
                </a:tc>
                <a:tc>
                  <a:txBody>
                    <a:bodyPr/>
                    <a:lstStyle/>
                    <a:p>
                      <a:r>
                        <a:rPr lang="tr-TR" dirty="0" smtClean="0"/>
                        <a:t>0.892</a:t>
                      </a:r>
                      <a:endParaRPr lang="tr-TR" dirty="0"/>
                    </a:p>
                  </a:txBody>
                  <a:tcPr/>
                </a:tc>
                <a:tc>
                  <a:txBody>
                    <a:bodyPr/>
                    <a:lstStyle/>
                    <a:p>
                      <a:r>
                        <a:rPr lang="tr-TR" dirty="0" smtClean="0"/>
                        <a:t>0.833</a:t>
                      </a:r>
                      <a:endParaRPr lang="tr-TR" dirty="0"/>
                    </a:p>
                  </a:txBody>
                  <a:tcPr/>
                </a:tc>
              </a:tr>
            </a:tbl>
          </a:graphicData>
        </a:graphic>
      </p:graphicFrame>
      <p:sp>
        <p:nvSpPr>
          <p:cNvPr id="7" name="TextBox 6"/>
          <p:cNvSpPr txBox="1"/>
          <p:nvPr/>
        </p:nvSpPr>
        <p:spPr>
          <a:xfrm>
            <a:off x="1209675" y="4953000"/>
            <a:ext cx="6867525" cy="830997"/>
          </a:xfrm>
          <a:prstGeom prst="rect">
            <a:avLst/>
          </a:prstGeom>
          <a:noFill/>
        </p:spPr>
        <p:txBody>
          <a:bodyPr wrap="square" rtlCol="0">
            <a:spAutoFit/>
          </a:bodyPr>
          <a:lstStyle/>
          <a:p>
            <a:pPr marL="342900" lvl="1" indent="-342900">
              <a:lnSpc>
                <a:spcPct val="150000"/>
              </a:lnSpc>
              <a:buSzPct val="85000"/>
              <a:buFont typeface="Wingdings" panose="05000000000000000000" pitchFamily="2" charset="2"/>
              <a:buChar char="ü"/>
            </a:pPr>
            <a:r>
              <a:rPr lang="tr-TR" sz="1600" dirty="0" smtClean="0">
                <a:latin typeface="Arial" pitchFamily="34" charset="0"/>
                <a:cs typeface="Arial" pitchFamily="34" charset="0"/>
              </a:rPr>
              <a:t>Baz model AR(2), RMSE değeri 0.223</a:t>
            </a:r>
          </a:p>
          <a:p>
            <a:pPr marL="342900" lvl="1" indent="-342900">
              <a:lnSpc>
                <a:spcPct val="150000"/>
              </a:lnSpc>
              <a:buSzPct val="85000"/>
              <a:buFont typeface="Wingdings" panose="05000000000000000000" pitchFamily="2" charset="2"/>
              <a:buChar char="ü"/>
            </a:pPr>
            <a:r>
              <a:rPr lang="tr-TR" sz="1600" dirty="0" smtClean="0">
                <a:latin typeface="Arial" pitchFamily="34" charset="0"/>
                <a:cs typeface="Arial" pitchFamily="34" charset="0"/>
              </a:rPr>
              <a:t>Gecikmeli değer yapısı (u, endeks)=(2,1)</a:t>
            </a:r>
          </a:p>
        </p:txBody>
      </p:sp>
    </p:spTree>
    <p:extLst>
      <p:ext uri="{BB962C8B-B14F-4D97-AF65-F5344CB8AC3E}">
        <p14:creationId xmlns:p14="http://schemas.microsoft.com/office/powerpoint/2010/main" val="1773117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04800" y="60325"/>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smtClean="0">
                <a:solidFill>
                  <a:schemeClr val="bg1"/>
                </a:solidFill>
              </a:rPr>
              <a:t>Bileşik Öncü Göstergeler</a:t>
            </a:r>
            <a:endParaRPr kumimoji="0" lang="tr-TR" sz="1400" b="0" i="0" u="none" strike="noStrike" kern="0" cap="none" spc="0" normalizeH="0" baseline="0" noProof="0" dirty="0">
              <a:ln>
                <a:noFill/>
              </a:ln>
              <a:solidFill>
                <a:schemeClr val="bg1"/>
              </a:solidFill>
              <a:effectLst/>
              <a:uLnTx/>
              <a:uFillTx/>
            </a:endParaRPr>
          </a:p>
        </p:txBody>
      </p:sp>
      <p:grpSp>
        <p:nvGrpSpPr>
          <p:cNvPr id="2" name="Group 1"/>
          <p:cNvGrpSpPr/>
          <p:nvPr/>
        </p:nvGrpSpPr>
        <p:grpSpPr>
          <a:xfrm>
            <a:off x="352425" y="1127521"/>
            <a:ext cx="4038600" cy="3349199"/>
            <a:chOff x="352425" y="1127521"/>
            <a:chExt cx="4038600" cy="3349199"/>
          </a:xfrm>
        </p:grpSpPr>
        <p:sp>
          <p:nvSpPr>
            <p:cNvPr id="8" name="TextBox 7"/>
            <p:cNvSpPr txBox="1"/>
            <p:nvPr/>
          </p:nvSpPr>
          <p:spPr>
            <a:xfrm>
              <a:off x="542925" y="1127521"/>
              <a:ext cx="3657600" cy="307777"/>
            </a:xfrm>
            <a:prstGeom prst="rect">
              <a:avLst/>
            </a:prstGeom>
            <a:noFill/>
          </p:spPr>
          <p:txBody>
            <a:bodyPr wrap="square" rtlCol="0">
              <a:spAutoFit/>
            </a:bodyPr>
            <a:lstStyle/>
            <a:p>
              <a:pPr algn="ctr"/>
              <a:r>
                <a:rPr lang="tr-TR" sz="1400" b="1" dirty="0" smtClean="0">
                  <a:solidFill>
                    <a:srgbClr val="87212E"/>
                  </a:solidFill>
                </a:rPr>
                <a:t>Bileşik Öncü Göstergeler</a:t>
              </a:r>
              <a:endParaRPr lang="tr-TR" sz="1400" b="1" dirty="0">
                <a:solidFill>
                  <a:srgbClr val="87212E"/>
                </a:solidFill>
              </a:endParaRPr>
            </a:p>
          </p:txBody>
        </p:sp>
        <p:graphicFrame>
          <p:nvGraphicFramePr>
            <p:cNvPr id="10" name="Chart 9"/>
            <p:cNvGraphicFramePr>
              <a:graphicFrameLocks/>
            </p:cNvGraphicFramePr>
            <p:nvPr>
              <p:extLst>
                <p:ext uri="{D42A27DB-BD31-4B8C-83A1-F6EECF244321}">
                  <p14:modId xmlns:p14="http://schemas.microsoft.com/office/powerpoint/2010/main" val="2052587447"/>
                </p:ext>
              </p:extLst>
            </p:nvPr>
          </p:nvGraphicFramePr>
          <p:xfrm>
            <a:off x="352425" y="1696908"/>
            <a:ext cx="4038600" cy="2779812"/>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3" name="Group 2"/>
          <p:cNvGrpSpPr/>
          <p:nvPr/>
        </p:nvGrpSpPr>
        <p:grpSpPr>
          <a:xfrm>
            <a:off x="4752975" y="1173688"/>
            <a:ext cx="4114800" cy="3357235"/>
            <a:chOff x="4752975" y="1173688"/>
            <a:chExt cx="4114800" cy="3357235"/>
          </a:xfrm>
        </p:grpSpPr>
        <p:sp>
          <p:nvSpPr>
            <p:cNvPr id="9" name="TextBox 8"/>
            <p:cNvSpPr txBox="1"/>
            <p:nvPr/>
          </p:nvSpPr>
          <p:spPr>
            <a:xfrm>
              <a:off x="5105400" y="1173688"/>
              <a:ext cx="3657600" cy="523220"/>
            </a:xfrm>
            <a:prstGeom prst="rect">
              <a:avLst/>
            </a:prstGeom>
            <a:noFill/>
          </p:spPr>
          <p:txBody>
            <a:bodyPr wrap="square" rtlCol="0">
              <a:spAutoFit/>
            </a:bodyPr>
            <a:lstStyle/>
            <a:p>
              <a:pPr algn="ctr"/>
              <a:r>
                <a:rPr lang="tr-TR" sz="1400" b="1" dirty="0" smtClean="0">
                  <a:solidFill>
                    <a:srgbClr val="87212E"/>
                  </a:solidFill>
                </a:rPr>
                <a:t>Hedef ve Tahmin Performansı En Yüksek Olan Bileşik Öncü Gösterge</a:t>
              </a:r>
              <a:endParaRPr lang="tr-TR" sz="1400" b="1" dirty="0">
                <a:solidFill>
                  <a:srgbClr val="87212E"/>
                </a:solidFill>
              </a:endParaRPr>
            </a:p>
          </p:txBody>
        </p:sp>
        <p:graphicFrame>
          <p:nvGraphicFramePr>
            <p:cNvPr id="12" name="Chart 11"/>
            <p:cNvGraphicFramePr>
              <a:graphicFrameLocks/>
            </p:cNvGraphicFramePr>
            <p:nvPr>
              <p:extLst>
                <p:ext uri="{D42A27DB-BD31-4B8C-83A1-F6EECF244321}">
                  <p14:modId xmlns:p14="http://schemas.microsoft.com/office/powerpoint/2010/main" val="876109559"/>
                </p:ext>
              </p:extLst>
            </p:nvPr>
          </p:nvGraphicFramePr>
          <p:xfrm>
            <a:off x="4752975" y="1735008"/>
            <a:ext cx="4114800" cy="2795915"/>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p14="http://schemas.microsoft.com/office/powerpoint/2010/main" val="3756287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304800" y="60325"/>
            <a:ext cx="8839200" cy="400110"/>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000" kern="0" dirty="0" smtClean="0">
                <a:solidFill>
                  <a:schemeClr val="bg1"/>
                </a:solidFill>
              </a:rPr>
              <a:t>Bileşik Göstergeler ve Bağıntı Analizi</a:t>
            </a:r>
            <a:endParaRPr kumimoji="0" lang="tr-TR" sz="1400" b="0" i="0" u="none" strike="noStrike" kern="0" cap="none" spc="0" normalizeH="0" baseline="0" noProof="0" dirty="0">
              <a:ln>
                <a:noFill/>
              </a:ln>
              <a:solidFill>
                <a:schemeClr val="bg1"/>
              </a:solidFill>
              <a:effectLst/>
              <a:uLnTx/>
              <a:uFillTx/>
            </a:endParaRPr>
          </a:p>
        </p:txBody>
      </p:sp>
      <p:grpSp>
        <p:nvGrpSpPr>
          <p:cNvPr id="2" name="Group 1"/>
          <p:cNvGrpSpPr/>
          <p:nvPr/>
        </p:nvGrpSpPr>
        <p:grpSpPr>
          <a:xfrm>
            <a:off x="990600" y="972997"/>
            <a:ext cx="7086600" cy="4818203"/>
            <a:chOff x="990600" y="972997"/>
            <a:chExt cx="7086600" cy="4818203"/>
          </a:xfrm>
        </p:grpSpPr>
        <p:graphicFrame>
          <p:nvGraphicFramePr>
            <p:cNvPr id="3" name="Chart 2"/>
            <p:cNvGraphicFramePr>
              <a:graphicFrameLocks/>
            </p:cNvGraphicFramePr>
            <p:nvPr>
              <p:extLst>
                <p:ext uri="{D42A27DB-BD31-4B8C-83A1-F6EECF244321}">
                  <p14:modId xmlns:p14="http://schemas.microsoft.com/office/powerpoint/2010/main" val="3138567360"/>
                </p:ext>
              </p:extLst>
            </p:nvPr>
          </p:nvGraphicFramePr>
          <p:xfrm>
            <a:off x="990600" y="1447800"/>
            <a:ext cx="70866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743200" y="972997"/>
              <a:ext cx="3657600" cy="307777"/>
            </a:xfrm>
            <a:prstGeom prst="rect">
              <a:avLst/>
            </a:prstGeom>
            <a:noFill/>
          </p:spPr>
          <p:txBody>
            <a:bodyPr wrap="square" rtlCol="0">
              <a:spAutoFit/>
            </a:bodyPr>
            <a:lstStyle/>
            <a:p>
              <a:pPr algn="ctr"/>
              <a:r>
                <a:rPr lang="tr-TR" sz="1400" b="1" dirty="0" smtClean="0">
                  <a:solidFill>
                    <a:srgbClr val="87212E"/>
                  </a:solidFill>
                </a:rPr>
                <a:t>Bağıntı Fonksiyonu</a:t>
              </a:r>
              <a:endParaRPr lang="tr-TR" sz="1400" b="1" dirty="0">
                <a:solidFill>
                  <a:srgbClr val="87212E"/>
                </a:solidFill>
              </a:endParaRPr>
            </a:p>
          </p:txBody>
        </p:sp>
      </p:grpSp>
    </p:spTree>
    <p:extLst>
      <p:ext uri="{BB962C8B-B14F-4D97-AF65-F5344CB8AC3E}">
        <p14:creationId xmlns:p14="http://schemas.microsoft.com/office/powerpoint/2010/main" val="2730189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52400" y="63500"/>
            <a:ext cx="8839200" cy="646331"/>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kern="0" dirty="0" smtClean="0">
                <a:solidFill>
                  <a:schemeClr val="bg1"/>
                </a:solidFill>
              </a:rPr>
              <a:t>Serilerin ve Bileşik Göstergelerin Tahmin Performansı: </a:t>
            </a:r>
          </a:p>
          <a:p>
            <a:pPr lvl="0" eaLnBrk="1" hangingPunct="1">
              <a:buSzPct val="85000"/>
              <a:defRPr/>
            </a:pPr>
            <a:r>
              <a:rPr lang="tr-TR" kern="0" dirty="0" smtClean="0">
                <a:solidFill>
                  <a:schemeClr val="bg1"/>
                </a:solidFill>
              </a:rPr>
              <a:t>Tahminlerin Birleştirilmesi  </a:t>
            </a:r>
            <a:endParaRPr kumimoji="0" lang="tr-TR" b="0" i="0" u="none" strike="noStrike" kern="0" cap="none" spc="0" normalizeH="0" baseline="0" noProof="0" dirty="0">
              <a:ln>
                <a:noFill/>
              </a:ln>
              <a:solidFill>
                <a:schemeClr val="bg1"/>
              </a:solidFill>
              <a:effectLst/>
              <a:uLnTx/>
              <a:uFillTx/>
            </a:endParaRPr>
          </a:p>
        </p:txBody>
      </p:sp>
      <p:grpSp>
        <p:nvGrpSpPr>
          <p:cNvPr id="13" name="Group 12"/>
          <p:cNvGrpSpPr/>
          <p:nvPr/>
        </p:nvGrpSpPr>
        <p:grpSpPr>
          <a:xfrm>
            <a:off x="4953000" y="1066800"/>
            <a:ext cx="4038600" cy="3276600"/>
            <a:chOff x="4953000" y="1066800"/>
            <a:chExt cx="4038600" cy="3276600"/>
          </a:xfrm>
        </p:grpSpPr>
        <p:sp>
          <p:nvSpPr>
            <p:cNvPr id="7" name="TextBox 6"/>
            <p:cNvSpPr txBox="1"/>
            <p:nvPr/>
          </p:nvSpPr>
          <p:spPr>
            <a:xfrm>
              <a:off x="4953000" y="1066800"/>
              <a:ext cx="3886200" cy="307777"/>
            </a:xfrm>
            <a:prstGeom prst="rect">
              <a:avLst/>
            </a:prstGeom>
            <a:noFill/>
          </p:spPr>
          <p:txBody>
            <a:bodyPr wrap="square" rtlCol="0">
              <a:spAutoFit/>
            </a:bodyPr>
            <a:lstStyle/>
            <a:p>
              <a:pPr algn="ctr"/>
              <a:r>
                <a:rPr lang="tr-TR" sz="1400" dirty="0" smtClean="0">
                  <a:solidFill>
                    <a:srgbClr val="87212E"/>
                  </a:solidFill>
                </a:rPr>
                <a:t>Tahmin hatalarının karesi - karşılaştırma</a:t>
              </a:r>
              <a:endParaRPr lang="tr-TR" sz="1400" dirty="0">
                <a:solidFill>
                  <a:srgbClr val="87212E"/>
                </a:solidFill>
              </a:endParaRPr>
            </a:p>
          </p:txBody>
        </p:sp>
        <p:graphicFrame>
          <p:nvGraphicFramePr>
            <p:cNvPr id="8" name="Chart 7"/>
            <p:cNvGraphicFramePr>
              <a:graphicFrameLocks/>
            </p:cNvGraphicFramePr>
            <p:nvPr>
              <p:extLst>
                <p:ext uri="{D42A27DB-BD31-4B8C-83A1-F6EECF244321}">
                  <p14:modId xmlns:p14="http://schemas.microsoft.com/office/powerpoint/2010/main" val="254945944"/>
                </p:ext>
              </p:extLst>
            </p:nvPr>
          </p:nvGraphicFramePr>
          <p:xfrm>
            <a:off x="4953000" y="1524000"/>
            <a:ext cx="4038600" cy="2819400"/>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12" name="Group 11"/>
          <p:cNvGrpSpPr/>
          <p:nvPr/>
        </p:nvGrpSpPr>
        <p:grpSpPr>
          <a:xfrm>
            <a:off x="314325" y="1028072"/>
            <a:ext cx="4324350" cy="3833266"/>
            <a:chOff x="314325" y="1028072"/>
            <a:chExt cx="4324350" cy="3833266"/>
          </a:xfrm>
        </p:grpSpPr>
        <p:sp>
          <p:nvSpPr>
            <p:cNvPr id="5" name="TextBox 4"/>
            <p:cNvSpPr txBox="1"/>
            <p:nvPr/>
          </p:nvSpPr>
          <p:spPr>
            <a:xfrm>
              <a:off x="533400" y="1028072"/>
              <a:ext cx="3886200" cy="307777"/>
            </a:xfrm>
            <a:prstGeom prst="rect">
              <a:avLst/>
            </a:prstGeom>
            <a:noFill/>
          </p:spPr>
          <p:txBody>
            <a:bodyPr wrap="square" rtlCol="0">
              <a:spAutoFit/>
            </a:bodyPr>
            <a:lstStyle/>
            <a:p>
              <a:pPr algn="ctr"/>
              <a:r>
                <a:rPr lang="tr-TR" sz="1400" dirty="0" smtClean="0">
                  <a:solidFill>
                    <a:srgbClr val="87212E"/>
                  </a:solidFill>
                </a:rPr>
                <a:t>Farklı Modellerin RMSE Değerleri (2012ç1-2013ç4) </a:t>
              </a:r>
              <a:endParaRPr lang="tr-TR" sz="1400" dirty="0">
                <a:solidFill>
                  <a:srgbClr val="87212E"/>
                </a:solidFill>
              </a:endParaRPr>
            </a:p>
          </p:txBody>
        </p:sp>
        <p:graphicFrame>
          <p:nvGraphicFramePr>
            <p:cNvPr id="6" name="Chart 5"/>
            <p:cNvGraphicFramePr>
              <a:graphicFrameLocks/>
            </p:cNvGraphicFramePr>
            <p:nvPr>
              <p:extLst>
                <p:ext uri="{D42A27DB-BD31-4B8C-83A1-F6EECF244321}">
                  <p14:modId xmlns:p14="http://schemas.microsoft.com/office/powerpoint/2010/main" val="1297066033"/>
                </p:ext>
              </p:extLst>
            </p:nvPr>
          </p:nvGraphicFramePr>
          <p:xfrm>
            <a:off x="314325" y="1447800"/>
            <a:ext cx="4324350" cy="3413538"/>
          </p:xfrm>
          <a:graphic>
            <a:graphicData uri="http://schemas.openxmlformats.org/drawingml/2006/chart">
              <c:chart xmlns:c="http://schemas.openxmlformats.org/drawingml/2006/chart" xmlns:r="http://schemas.openxmlformats.org/officeDocument/2006/relationships" r:id="rId4"/>
            </a:graphicData>
          </a:graphic>
        </p:graphicFrame>
      </p:grpSp>
      <p:sp>
        <p:nvSpPr>
          <p:cNvPr id="2" name="Rectangle 1"/>
          <p:cNvSpPr/>
          <p:nvPr/>
        </p:nvSpPr>
        <p:spPr>
          <a:xfrm>
            <a:off x="405740" y="5219205"/>
            <a:ext cx="8153400" cy="872034"/>
          </a:xfrm>
          <a:prstGeom prst="rect">
            <a:avLst/>
          </a:prstGeom>
        </p:spPr>
        <p:txBody>
          <a:bodyPr wrap="square">
            <a:spAutoFit/>
          </a:bodyPr>
          <a:lstStyle/>
          <a:p>
            <a:pPr marL="342900" lvl="1" indent="-342900">
              <a:lnSpc>
                <a:spcPct val="150000"/>
              </a:lnSpc>
              <a:buSzPct val="85000"/>
              <a:buFont typeface="Wingdings" panose="05000000000000000000" pitchFamily="2" charset="2"/>
              <a:buChar char="ü"/>
            </a:pPr>
            <a:r>
              <a:rPr lang="tr-TR" i="1" dirty="0" smtClean="0">
                <a:latin typeface="Arial" pitchFamily="34" charset="0"/>
                <a:cs typeface="Arial" pitchFamily="34" charset="0"/>
              </a:rPr>
              <a:t>Farklı bir yaklaşım: serileri toplulaştırıp tahmin almak yerine ayrı ayrı tahmin alıp toplulaştırmak</a:t>
            </a:r>
            <a:endParaRPr lang="tr-TR" i="1" dirty="0">
              <a:latin typeface="Arial" pitchFamily="34" charset="0"/>
              <a:cs typeface="Arial" pitchFamily="34" charset="0"/>
            </a:endParaRPr>
          </a:p>
        </p:txBody>
      </p:sp>
    </p:spTree>
    <p:extLst>
      <p:ext uri="{BB962C8B-B14F-4D97-AF65-F5344CB8AC3E}">
        <p14:creationId xmlns:p14="http://schemas.microsoft.com/office/powerpoint/2010/main" val="2871566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457200" y="92187"/>
            <a:ext cx="5867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SzPct val="85000"/>
            </a:pPr>
            <a:r>
              <a:rPr lang="tr-TR" sz="2400" dirty="0" smtClean="0">
                <a:solidFill>
                  <a:schemeClr val="bg1"/>
                </a:solidFill>
              </a:rPr>
              <a:t>Sonuç</a:t>
            </a:r>
            <a:endParaRPr lang="tr-TR" sz="2400" dirty="0">
              <a:solidFill>
                <a:schemeClr val="bg1"/>
              </a:solidFill>
            </a:endParaRPr>
          </a:p>
        </p:txBody>
      </p:sp>
      <p:grpSp>
        <p:nvGrpSpPr>
          <p:cNvPr id="2" name="Group 1"/>
          <p:cNvGrpSpPr/>
          <p:nvPr/>
        </p:nvGrpSpPr>
        <p:grpSpPr>
          <a:xfrm>
            <a:off x="457200" y="990600"/>
            <a:ext cx="7854287" cy="2136928"/>
            <a:chOff x="457200" y="990600"/>
            <a:chExt cx="7854287" cy="2136928"/>
          </a:xfrm>
        </p:grpSpPr>
        <p:sp>
          <p:nvSpPr>
            <p:cNvPr id="4" name="TextBox 3"/>
            <p:cNvSpPr txBox="1"/>
            <p:nvPr/>
          </p:nvSpPr>
          <p:spPr>
            <a:xfrm>
              <a:off x="462887" y="990600"/>
              <a:ext cx="7848600" cy="1200329"/>
            </a:xfrm>
            <a:prstGeom prst="rect">
              <a:avLst/>
            </a:prstGeom>
            <a:noFill/>
          </p:spPr>
          <p:txBody>
            <a:bodyPr wrap="square" rtlCol="0">
              <a:spAutoFit/>
            </a:bodyPr>
            <a:lstStyle/>
            <a:p>
              <a:pPr marL="285750" indent="-285750" algn="just">
                <a:buSzPct val="85000"/>
                <a:buFont typeface="Wingdings" panose="05000000000000000000" pitchFamily="2" charset="2"/>
                <a:buChar char="ü"/>
              </a:pPr>
              <a:endParaRPr lang="tr-TR" dirty="0" smtClean="0">
                <a:latin typeface="Arial" panose="020B0604020202020204" pitchFamily="34" charset="0"/>
                <a:cs typeface="Arial" panose="020B0604020202020204" pitchFamily="34" charset="0"/>
              </a:endParaRPr>
            </a:p>
            <a:p>
              <a:pPr indent="-285750" algn="just">
                <a:buSzPct val="85000"/>
                <a:buFont typeface="Wingdings" panose="05000000000000000000" pitchFamily="2" charset="2"/>
                <a:buChar char="ü"/>
              </a:pPr>
              <a:r>
                <a:rPr lang="tr-TR" dirty="0" err="1" smtClean="0">
                  <a:latin typeface="Arial" panose="020B0604020202020204" pitchFamily="34" charset="0"/>
                  <a:cs typeface="Arial" panose="020B0604020202020204" pitchFamily="34" charset="0"/>
                </a:rPr>
                <a:t>Granger</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nedensellik testi, bağıntı analizi ve örneklem dışı tahmin performansına bakarak tarım dışı işsizlik oranı için öncü niteliği olan seriler bulabiliyoruz. </a:t>
              </a:r>
            </a:p>
          </p:txBody>
        </p:sp>
        <p:sp>
          <p:nvSpPr>
            <p:cNvPr id="6" name="TextBox 5"/>
            <p:cNvSpPr txBox="1"/>
            <p:nvPr/>
          </p:nvSpPr>
          <p:spPr>
            <a:xfrm>
              <a:off x="457200" y="2204198"/>
              <a:ext cx="7848600" cy="923330"/>
            </a:xfrm>
            <a:prstGeom prst="rect">
              <a:avLst/>
            </a:prstGeom>
            <a:noFill/>
          </p:spPr>
          <p:txBody>
            <a:bodyPr wrap="square" rtlCol="0">
              <a:spAutoFit/>
            </a:bodyPr>
            <a:lstStyle/>
            <a:p>
              <a:pPr algn="just">
                <a:buSzPct val="85000"/>
              </a:pPr>
              <a:endParaRPr lang="tr-TR" dirty="0">
                <a:latin typeface="Arial" panose="020B0604020202020204" pitchFamily="34" charset="0"/>
                <a:cs typeface="Arial" panose="020B0604020202020204" pitchFamily="34" charset="0"/>
              </a:endParaRPr>
            </a:p>
            <a:p>
              <a:pPr indent="-285750" algn="just">
                <a:buSzPct val="85000"/>
                <a:buFont typeface="Wingdings" panose="05000000000000000000" pitchFamily="2" charset="2"/>
                <a:buChar char="ü"/>
              </a:pP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T</a:t>
              </a:r>
              <a:r>
                <a:rPr lang="tr-TR" dirty="0" smtClean="0">
                  <a:latin typeface="Arial" panose="020B0604020202020204" pitchFamily="34" charset="0"/>
                  <a:cs typeface="Arial" panose="020B0604020202020204" pitchFamily="34" charset="0"/>
                </a:rPr>
                <a:t>ahmin performansı iyi olan serilerin basit ortalamasını alarak oluşturan bileşik endeks işsizlik oranı tahmin performansını iyileştiriyor. </a:t>
              </a:r>
            </a:p>
          </p:txBody>
        </p:sp>
      </p:grpSp>
      <p:sp>
        <p:nvSpPr>
          <p:cNvPr id="7" name="TextBox 6"/>
          <p:cNvSpPr txBox="1"/>
          <p:nvPr/>
        </p:nvSpPr>
        <p:spPr>
          <a:xfrm>
            <a:off x="462887" y="3352800"/>
            <a:ext cx="7848600" cy="646331"/>
          </a:xfrm>
          <a:prstGeom prst="rect">
            <a:avLst/>
          </a:prstGeom>
          <a:noFill/>
        </p:spPr>
        <p:txBody>
          <a:bodyPr wrap="square" rtlCol="0">
            <a:spAutoFit/>
          </a:bodyPr>
          <a:lstStyle/>
          <a:p>
            <a:pPr algn="just">
              <a:buSzPct val="85000"/>
            </a:pPr>
            <a:endParaRPr lang="tr-TR" dirty="0">
              <a:latin typeface="Arial" panose="020B0604020202020204" pitchFamily="34" charset="0"/>
              <a:cs typeface="Arial" panose="020B0604020202020204" pitchFamily="34" charset="0"/>
            </a:endParaRPr>
          </a:p>
          <a:p>
            <a:pPr indent="-285750" algn="just">
              <a:buSzPct val="85000"/>
              <a:buFont typeface="Wingdings" panose="05000000000000000000" pitchFamily="2" charset="2"/>
              <a:buChar char="ü"/>
            </a:pPr>
            <a:r>
              <a:rPr lang="tr-TR" dirty="0" smtClean="0">
                <a:latin typeface="Arial" panose="020B0604020202020204" pitchFamily="34" charset="0"/>
                <a:cs typeface="Arial" panose="020B0604020202020204" pitchFamily="34" charset="0"/>
              </a:rPr>
              <a:t> Aynı analizi tarım dışı istihdam oranı için yapmayı planlıyoruz. </a:t>
            </a:r>
          </a:p>
        </p:txBody>
      </p:sp>
    </p:spTree>
    <p:extLst>
      <p:ext uri="{BB962C8B-B14F-4D97-AF65-F5344CB8AC3E}">
        <p14:creationId xmlns:p14="http://schemas.microsoft.com/office/powerpoint/2010/main" val="106080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kumimoji="0" lang="tr-TR" sz="2400" b="0" i="0" u="none" strike="noStrike" kern="0" cap="none" spc="0" normalizeH="0" baseline="0" noProof="0" dirty="0" smtClean="0">
                <a:ln>
                  <a:noFill/>
                </a:ln>
                <a:solidFill>
                  <a:schemeClr val="bg1"/>
                </a:solidFill>
                <a:effectLst/>
                <a:uLnTx/>
                <a:uFillTx/>
                <a:latin typeface="Arial" charset="0"/>
              </a:rPr>
              <a:t>Amaç</a:t>
            </a:r>
            <a:r>
              <a:rPr kumimoji="0" lang="tr-TR" sz="2000" b="0" i="0" u="none" strike="noStrike" kern="0" cap="none" spc="0" normalizeH="0" baseline="0" noProof="0" dirty="0" smtClean="0">
                <a:ln>
                  <a:noFill/>
                </a:ln>
                <a:solidFill>
                  <a:srgbClr val="87212E"/>
                </a:solidFill>
                <a:effectLst/>
                <a:uLnTx/>
                <a:uFillTx/>
                <a:latin typeface="Arial" charset="0"/>
              </a:rPr>
              <a:t> </a:t>
            </a:r>
          </a:p>
        </p:txBody>
      </p:sp>
      <p:sp>
        <p:nvSpPr>
          <p:cNvPr id="4" name="TextBox 3"/>
          <p:cNvSpPr txBox="1"/>
          <p:nvPr/>
        </p:nvSpPr>
        <p:spPr>
          <a:xfrm>
            <a:off x="326256" y="1066800"/>
            <a:ext cx="8512629" cy="1938992"/>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tr-TR" sz="2000" dirty="0" smtClean="0">
                <a:latin typeface="Arial" pitchFamily="34" charset="0"/>
                <a:cs typeface="Arial" pitchFamily="34" charset="0"/>
              </a:rPr>
              <a:t>İşsizlik </a:t>
            </a:r>
            <a:r>
              <a:rPr lang="tr-TR" sz="2000" dirty="0">
                <a:latin typeface="Arial" pitchFamily="34" charset="0"/>
                <a:cs typeface="Arial" pitchFamily="34" charset="0"/>
              </a:rPr>
              <a:t>oranı için eş </a:t>
            </a:r>
            <a:r>
              <a:rPr lang="tr-TR" sz="2000" dirty="0" smtClean="0">
                <a:latin typeface="Arial" pitchFamily="34" charset="0"/>
                <a:cs typeface="Arial" pitchFamily="34" charset="0"/>
              </a:rPr>
              <a:t>zamanlı ve </a:t>
            </a:r>
            <a:r>
              <a:rPr lang="tr-TR" sz="2000" dirty="0">
                <a:latin typeface="Arial" pitchFamily="34" charset="0"/>
                <a:cs typeface="Arial" pitchFamily="34" charset="0"/>
              </a:rPr>
              <a:t>öncü göstergeler </a:t>
            </a:r>
            <a:r>
              <a:rPr lang="tr-TR" sz="2000" dirty="0" smtClean="0">
                <a:latin typeface="Arial" pitchFamily="34" charset="0"/>
                <a:cs typeface="Arial" pitchFamily="34" charset="0"/>
              </a:rPr>
              <a:t>belirlemek</a:t>
            </a:r>
          </a:p>
          <a:p>
            <a:pPr>
              <a:lnSpc>
                <a:spcPct val="150000"/>
              </a:lnSpc>
            </a:pPr>
            <a:endParaRPr lang="tr-TR" sz="2000" dirty="0">
              <a:latin typeface="Arial" pitchFamily="34" charset="0"/>
              <a:cs typeface="Arial" pitchFamily="34" charset="0"/>
            </a:endParaRPr>
          </a:p>
          <a:p>
            <a:pPr marL="342900" indent="-342900">
              <a:lnSpc>
                <a:spcPct val="150000"/>
              </a:lnSpc>
              <a:buFont typeface="Wingdings" panose="05000000000000000000" pitchFamily="2" charset="2"/>
              <a:buChar char="§"/>
            </a:pPr>
            <a:r>
              <a:rPr lang="tr-TR" sz="2000" dirty="0" smtClean="0">
                <a:latin typeface="Arial" pitchFamily="34" charset="0"/>
                <a:cs typeface="Arial" pitchFamily="34" charset="0"/>
              </a:rPr>
              <a:t>Kısa </a:t>
            </a:r>
            <a:r>
              <a:rPr lang="tr-TR" sz="2000" dirty="0">
                <a:latin typeface="Arial" pitchFamily="34" charset="0"/>
                <a:cs typeface="Arial" pitchFamily="34" charset="0"/>
              </a:rPr>
              <a:t>dönem işsizlik </a:t>
            </a:r>
            <a:r>
              <a:rPr lang="tr-TR" sz="2000" dirty="0" smtClean="0">
                <a:latin typeface="Arial" pitchFamily="34" charset="0"/>
                <a:cs typeface="Arial" pitchFamily="34" charset="0"/>
              </a:rPr>
              <a:t>tahmininde kullanmak üzere bileşik öncü gösterge oluşturmak</a:t>
            </a:r>
          </a:p>
        </p:txBody>
      </p:sp>
      <p:sp>
        <p:nvSpPr>
          <p:cNvPr id="5" name="TextBox 4"/>
          <p:cNvSpPr txBox="1"/>
          <p:nvPr/>
        </p:nvSpPr>
        <p:spPr>
          <a:xfrm>
            <a:off x="326256" y="3352800"/>
            <a:ext cx="8422574" cy="1938992"/>
          </a:xfrm>
          <a:prstGeom prst="rect">
            <a:avLst/>
          </a:prstGeom>
          <a:noFill/>
        </p:spPr>
        <p:txBody>
          <a:bodyPr wrap="square" rtlCol="0">
            <a:spAutoFit/>
          </a:bodyPr>
          <a:lstStyle/>
          <a:p>
            <a:pPr>
              <a:lnSpc>
                <a:spcPct val="120000"/>
              </a:lnSpc>
            </a:pPr>
            <a:r>
              <a:rPr lang="tr-TR" sz="2000" dirty="0" smtClean="0">
                <a:latin typeface="Arial" pitchFamily="34" charset="0"/>
                <a:cs typeface="Arial" pitchFamily="34" charset="0"/>
              </a:rPr>
              <a:t>Sonuç:</a:t>
            </a:r>
          </a:p>
          <a:p>
            <a:pPr marL="342900" indent="-342900">
              <a:lnSpc>
                <a:spcPct val="120000"/>
              </a:lnSpc>
              <a:buFont typeface="Wingdings" panose="05000000000000000000" pitchFamily="2" charset="2"/>
              <a:buChar char="§"/>
            </a:pPr>
            <a:r>
              <a:rPr lang="tr-TR" sz="2000" dirty="0" smtClean="0">
                <a:latin typeface="Arial" pitchFamily="34" charset="0"/>
                <a:cs typeface="Arial" pitchFamily="34" charset="0"/>
              </a:rPr>
              <a:t>72 tane seri analiz kapsamında değerlendirildi</a:t>
            </a:r>
          </a:p>
          <a:p>
            <a:pPr>
              <a:lnSpc>
                <a:spcPct val="120000"/>
              </a:lnSpc>
            </a:pPr>
            <a:endParaRPr lang="tr-TR" sz="2000" dirty="0">
              <a:latin typeface="Arial" pitchFamily="34" charset="0"/>
              <a:cs typeface="Arial" pitchFamily="34" charset="0"/>
            </a:endParaRPr>
          </a:p>
          <a:p>
            <a:pPr marL="342900" indent="-342900">
              <a:lnSpc>
                <a:spcPct val="120000"/>
              </a:lnSpc>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Bilgi değeri olan bileşik endeks oluşturuldu </a:t>
            </a:r>
          </a:p>
          <a:p>
            <a:pPr lvl="1">
              <a:lnSpc>
                <a:spcPct val="120000"/>
              </a:lnSpc>
            </a:pPr>
            <a:r>
              <a:rPr lang="tr-TR" sz="2000" dirty="0" smtClean="0">
                <a:latin typeface="Arial" panose="020B0604020202020204" pitchFamily="34" charset="0"/>
                <a:cs typeface="Arial" panose="020B0604020202020204" pitchFamily="34" charset="0"/>
              </a:rPr>
              <a:t>       Tahmin performansı baz modele (AR(2)) </a:t>
            </a:r>
            <a:r>
              <a:rPr lang="tr-TR" sz="2000" dirty="0">
                <a:latin typeface="Arial" panose="020B0604020202020204" pitchFamily="34" charset="0"/>
                <a:cs typeface="Arial" panose="020B0604020202020204" pitchFamily="34" charset="0"/>
              </a:rPr>
              <a:t>kıyasla </a:t>
            </a:r>
            <a:r>
              <a:rPr lang="tr-TR" sz="2000" dirty="0" smtClean="0">
                <a:latin typeface="Arial" panose="020B0604020202020204" pitchFamily="34" charset="0"/>
                <a:cs typeface="Arial" panose="020B0604020202020204" pitchFamily="34" charset="0"/>
              </a:rPr>
              <a:t>daha iyi</a:t>
            </a:r>
            <a:endParaRPr lang="tr-TR" sz="2000" dirty="0">
              <a:latin typeface="Arial" panose="020B0604020202020204" pitchFamily="34" charset="0"/>
              <a:cs typeface="Arial" panose="020B0604020202020204" pitchFamily="34" charset="0"/>
            </a:endParaRPr>
          </a:p>
        </p:txBody>
      </p:sp>
      <p:cxnSp>
        <p:nvCxnSpPr>
          <p:cNvPr id="3" name="Straight Arrow Connector 2"/>
          <p:cNvCxnSpPr/>
          <p:nvPr/>
        </p:nvCxnSpPr>
        <p:spPr>
          <a:xfrm>
            <a:off x="838200" y="5029200"/>
            <a:ext cx="4572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334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75012" y="990600"/>
            <a:ext cx="7957458" cy="4708981"/>
          </a:xfrm>
          <a:prstGeom prst="rect">
            <a:avLst/>
          </a:prstGeom>
          <a:noFill/>
        </p:spPr>
        <p:txBody>
          <a:bodyPr wrap="square" rtlCol="0">
            <a:spAutoFit/>
          </a:bodyPr>
          <a:lstStyle/>
          <a:p>
            <a:pPr marL="34290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Yazın</a:t>
            </a:r>
            <a:endParaRPr lang="tr-TR" sz="2000" dirty="0">
              <a:latin typeface="Arial" pitchFamily="34" charset="0"/>
              <a:cs typeface="Arial" pitchFamily="34" charset="0"/>
            </a:endParaRPr>
          </a:p>
          <a:p>
            <a:pPr marL="5715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Aday serilerin belirlenmesi </a:t>
            </a:r>
          </a:p>
          <a:p>
            <a:pPr marL="5715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Verinin işlenmesi</a:t>
            </a:r>
          </a:p>
          <a:p>
            <a:pPr marL="5715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Analiz: Öncü ve eş zamanlı göstergelerin belirlenmesi</a:t>
            </a:r>
          </a:p>
          <a:p>
            <a:pPr marL="971550" lvl="2" indent="-342900">
              <a:lnSpc>
                <a:spcPct val="150000"/>
              </a:lnSpc>
              <a:buSzPct val="85000"/>
              <a:buFont typeface="Wingdings" panose="05000000000000000000" pitchFamily="2" charset="2"/>
              <a:buChar char="ü"/>
            </a:pPr>
            <a:r>
              <a:rPr lang="tr-TR" sz="2000" dirty="0" err="1" smtClean="0">
                <a:latin typeface="Arial" pitchFamily="34" charset="0"/>
                <a:cs typeface="Arial" pitchFamily="34" charset="0"/>
              </a:rPr>
              <a:t>Granger</a:t>
            </a:r>
            <a:r>
              <a:rPr lang="tr-TR" sz="2000" dirty="0" smtClean="0">
                <a:latin typeface="Arial" pitchFamily="34" charset="0"/>
                <a:cs typeface="Arial" pitchFamily="34" charset="0"/>
              </a:rPr>
              <a:t> Nedensellik </a:t>
            </a:r>
            <a:r>
              <a:rPr lang="tr-TR" sz="2000" dirty="0">
                <a:latin typeface="Arial" pitchFamily="34" charset="0"/>
                <a:cs typeface="Arial" pitchFamily="34" charset="0"/>
              </a:rPr>
              <a:t>t</a:t>
            </a:r>
            <a:r>
              <a:rPr lang="tr-TR" sz="2000" dirty="0" smtClean="0">
                <a:latin typeface="Arial" pitchFamily="34" charset="0"/>
                <a:cs typeface="Arial" pitchFamily="34" charset="0"/>
              </a:rPr>
              <a:t>esti</a:t>
            </a: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Bağıntı analizi</a:t>
            </a:r>
          </a:p>
          <a:p>
            <a:pPr marL="971550" lvl="2" indent="-342900">
              <a:lnSpc>
                <a:spcPct val="150000"/>
              </a:lnSpc>
              <a:buSzPct val="85000"/>
              <a:buFont typeface="Wingdings" panose="05000000000000000000" pitchFamily="2" charset="2"/>
              <a:buChar char="ü"/>
            </a:pPr>
            <a:r>
              <a:rPr lang="tr-TR" sz="2000" dirty="0" smtClean="0">
                <a:latin typeface="Arial" pitchFamily="34" charset="0"/>
                <a:cs typeface="Arial" pitchFamily="34" charset="0"/>
              </a:rPr>
              <a:t>Örneklem dışı </a:t>
            </a:r>
            <a:r>
              <a:rPr lang="tr-TR" sz="2000" dirty="0">
                <a:latin typeface="Arial" pitchFamily="34" charset="0"/>
                <a:cs typeface="Arial" pitchFamily="34" charset="0"/>
              </a:rPr>
              <a:t>t</a:t>
            </a:r>
            <a:r>
              <a:rPr lang="tr-TR" sz="2000" dirty="0" smtClean="0">
                <a:latin typeface="Arial" pitchFamily="34" charset="0"/>
                <a:cs typeface="Arial" pitchFamily="34" charset="0"/>
              </a:rPr>
              <a:t>ahmin </a:t>
            </a:r>
            <a:r>
              <a:rPr lang="tr-TR" sz="2000" dirty="0">
                <a:latin typeface="Arial" pitchFamily="34" charset="0"/>
                <a:cs typeface="Arial" pitchFamily="34" charset="0"/>
              </a:rPr>
              <a:t>p</a:t>
            </a:r>
            <a:r>
              <a:rPr lang="tr-TR" sz="2000" dirty="0" smtClean="0">
                <a:latin typeface="Arial" pitchFamily="34" charset="0"/>
                <a:cs typeface="Arial" pitchFamily="34" charset="0"/>
              </a:rPr>
              <a:t>erformansı </a:t>
            </a:r>
          </a:p>
          <a:p>
            <a:pPr marL="57150" indent="-342900">
              <a:lnSpc>
                <a:spcPct val="150000"/>
              </a:lnSpc>
              <a:buSzPct val="85000"/>
              <a:buFont typeface="Wingdings" panose="05000000000000000000" pitchFamily="2" charset="2"/>
              <a:buChar char="§"/>
            </a:pPr>
            <a:r>
              <a:rPr lang="tr-TR" sz="2000" dirty="0" smtClean="0">
                <a:latin typeface="Arial" pitchFamily="34" charset="0"/>
                <a:cs typeface="Arial" pitchFamily="34" charset="0"/>
              </a:rPr>
              <a:t>Bileşik öncü gösterge oluşturulması </a:t>
            </a:r>
          </a:p>
          <a:p>
            <a:pPr marL="971550" lvl="2" indent="-342900">
              <a:lnSpc>
                <a:spcPct val="150000"/>
              </a:lnSpc>
              <a:buSzPct val="85000"/>
              <a:buFont typeface="Wingdings" panose="05000000000000000000" pitchFamily="2" charset="2"/>
              <a:buChar char="ü"/>
            </a:pPr>
            <a:r>
              <a:rPr lang="tr-TR" sz="2000" dirty="0">
                <a:latin typeface="Arial" pitchFamily="34" charset="0"/>
                <a:cs typeface="Arial" pitchFamily="34" charset="0"/>
              </a:rPr>
              <a:t>T</a:t>
            </a:r>
            <a:r>
              <a:rPr lang="tr-TR" sz="2000" dirty="0" smtClean="0">
                <a:latin typeface="Arial" pitchFamily="34" charset="0"/>
                <a:cs typeface="Arial" pitchFamily="34" charset="0"/>
              </a:rPr>
              <a:t>ahmin performansının ölçülmesi </a:t>
            </a:r>
          </a:p>
          <a:p>
            <a:pPr indent="-285750">
              <a:lnSpc>
                <a:spcPct val="150000"/>
              </a:lnSpc>
              <a:buSzPct val="85000"/>
              <a:buFont typeface="Wingdings" pitchFamily="2" charset="2"/>
              <a:buChar char="Ø"/>
            </a:pPr>
            <a:endParaRPr lang="tr-TR" sz="2000" dirty="0" smtClean="0">
              <a:latin typeface="Arial" pitchFamily="34" charset="0"/>
              <a:cs typeface="Arial" pitchFamily="34" charset="0"/>
            </a:endParaRPr>
          </a:p>
        </p:txBody>
      </p:sp>
      <p:sp>
        <p:nvSpPr>
          <p:cNvPr id="7" name="Text Box 4"/>
          <p:cNvSpPr txBox="1">
            <a:spLocks noChangeArrowheads="1"/>
          </p:cNvSpPr>
          <p:nvPr/>
        </p:nvSpPr>
        <p:spPr bwMode="auto">
          <a:xfrm>
            <a:off x="290945" y="237957"/>
            <a:ext cx="8839200" cy="430887"/>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kumimoji="0" lang="tr-TR" sz="2200" b="0" i="0" u="none" strike="noStrike" kern="0" cap="none" spc="0" normalizeH="0" baseline="0" noProof="0" dirty="0" smtClean="0">
                <a:ln>
                  <a:noFill/>
                </a:ln>
                <a:solidFill>
                  <a:schemeClr val="bg1"/>
                </a:solidFill>
                <a:effectLst/>
                <a:uLnTx/>
                <a:uFillTx/>
                <a:latin typeface="Arial" charset="0"/>
              </a:rPr>
              <a:t>Sunum Planı </a:t>
            </a:r>
          </a:p>
        </p:txBody>
      </p:sp>
    </p:spTree>
    <p:extLst>
      <p:ext uri="{BB962C8B-B14F-4D97-AF65-F5344CB8AC3E}">
        <p14:creationId xmlns:p14="http://schemas.microsoft.com/office/powerpoint/2010/main" val="1224385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400" kern="0" dirty="0" smtClean="0">
                <a:solidFill>
                  <a:schemeClr val="bg1"/>
                </a:solidFill>
              </a:rPr>
              <a:t>İktisat Yazını</a:t>
            </a:r>
            <a:r>
              <a:rPr kumimoji="0" lang="tr-TR" sz="2000" b="0" i="0" u="none" strike="noStrike" kern="0" cap="none" spc="0" normalizeH="0" baseline="0" noProof="0" dirty="0" smtClean="0">
                <a:ln>
                  <a:noFill/>
                </a:ln>
                <a:solidFill>
                  <a:schemeClr val="bg1"/>
                </a:solidFill>
                <a:effectLst/>
                <a:uLnTx/>
                <a:uFillTx/>
                <a:latin typeface="Arial" charset="0"/>
              </a:rPr>
              <a:t> </a:t>
            </a:r>
          </a:p>
        </p:txBody>
      </p:sp>
      <p:sp>
        <p:nvSpPr>
          <p:cNvPr id="2" name="TextBox 1"/>
          <p:cNvSpPr txBox="1"/>
          <p:nvPr/>
        </p:nvSpPr>
        <p:spPr>
          <a:xfrm>
            <a:off x="530429" y="1524000"/>
            <a:ext cx="8308769" cy="4093428"/>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Kılavuz niteliğinde : </a:t>
            </a:r>
            <a:r>
              <a:rPr lang="tr-TR" sz="2000" dirty="0" err="1" smtClean="0">
                <a:latin typeface="Arial" panose="020B0604020202020204" pitchFamily="34" charset="0"/>
                <a:cs typeface="Arial" panose="020B0604020202020204" pitchFamily="34" charset="0"/>
              </a:rPr>
              <a:t>Marcellino</a:t>
            </a:r>
            <a:r>
              <a:rPr lang="tr-TR" sz="2000" dirty="0" smtClean="0">
                <a:latin typeface="Arial" panose="020B0604020202020204" pitchFamily="34" charset="0"/>
                <a:cs typeface="Arial" panose="020B0604020202020204" pitchFamily="34" charset="0"/>
              </a:rPr>
              <a:t> (2006), </a:t>
            </a:r>
            <a:r>
              <a:rPr lang="tr-TR" sz="2000" dirty="0" err="1" smtClean="0">
                <a:latin typeface="Arial" panose="020B0604020202020204" pitchFamily="34" charset="0"/>
                <a:cs typeface="Arial" panose="020B0604020202020204" pitchFamily="34" charset="0"/>
              </a:rPr>
              <a:t>Gyomai</a:t>
            </a:r>
            <a:r>
              <a:rPr lang="tr-TR" sz="2000" dirty="0" smtClean="0">
                <a:latin typeface="Arial" panose="020B0604020202020204" pitchFamily="34" charset="0"/>
                <a:cs typeface="Arial" panose="020B0604020202020204" pitchFamily="34" charset="0"/>
              </a:rPr>
              <a:t> ve </a:t>
            </a:r>
            <a:r>
              <a:rPr lang="tr-TR" sz="2000" dirty="0" err="1" smtClean="0">
                <a:latin typeface="Arial" panose="020B0604020202020204" pitchFamily="34" charset="0"/>
                <a:cs typeface="Arial" panose="020B0604020202020204" pitchFamily="34" charset="0"/>
              </a:rPr>
              <a:t>Guidetti</a:t>
            </a:r>
            <a:r>
              <a:rPr lang="tr-TR" sz="2000" dirty="0" smtClean="0">
                <a:latin typeface="Arial" panose="020B0604020202020204" pitchFamily="34" charset="0"/>
                <a:cs typeface="Arial" panose="020B0604020202020204" pitchFamily="34" charset="0"/>
              </a:rPr>
              <a:t> (2012)</a:t>
            </a:r>
          </a:p>
          <a:p>
            <a:pPr>
              <a:spcAft>
                <a:spcPts val="600"/>
              </a:spcAft>
            </a:pPr>
            <a:endParaRPr lang="tr-TR" sz="2000" dirty="0" smtClean="0">
              <a:latin typeface="Arial" panose="020B0604020202020204" pitchFamily="34" charset="0"/>
              <a:cs typeface="Arial" panose="020B0604020202020204" pitchFamily="34" charset="0"/>
            </a:endParaRPr>
          </a:p>
          <a:p>
            <a:pPr marL="285750"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Öncü göstergelerle ilgili çalışmalar 1930’lu yıllarda başlıyor</a:t>
            </a: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a:t>
            </a:r>
            <a:r>
              <a:rPr lang="tr-TR" sz="2000" dirty="0" err="1" smtClean="0">
                <a:latin typeface="Arial" panose="020B0604020202020204" pitchFamily="34" charset="0"/>
                <a:cs typeface="Arial" panose="020B0604020202020204" pitchFamily="34" charset="0"/>
              </a:rPr>
              <a:t>Burns</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&amp; </a:t>
            </a:r>
            <a:r>
              <a:rPr lang="tr-TR" sz="2000" dirty="0" err="1" smtClean="0">
                <a:latin typeface="Arial" panose="020B0604020202020204" pitchFamily="34" charset="0"/>
                <a:cs typeface="Arial" panose="020B0604020202020204" pitchFamily="34" charset="0"/>
              </a:rPr>
              <a:t>Mitchell</a:t>
            </a:r>
            <a:r>
              <a:rPr lang="tr-TR" sz="2000" dirty="0" smtClean="0">
                <a:latin typeface="Arial" panose="020B0604020202020204" pitchFamily="34" charset="0"/>
                <a:cs typeface="Arial" panose="020B0604020202020204" pitchFamily="34" charset="0"/>
              </a:rPr>
              <a:t>, 1938)</a:t>
            </a:r>
          </a:p>
          <a:p>
            <a:pPr marL="742950" lvl="1"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Serilerin kendine özgü döngüleri iş çevrimleri ile karşılaştırılıyor</a:t>
            </a:r>
          </a:p>
          <a:p>
            <a:pPr marL="285750" indent="-285750">
              <a:spcAft>
                <a:spcPts val="600"/>
              </a:spcAft>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285750"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Odak </a:t>
            </a:r>
          </a:p>
          <a:p>
            <a:pPr marL="742950" lvl="1" indent="-285750">
              <a:spcAft>
                <a:spcPts val="600"/>
              </a:spcAft>
              <a:buFont typeface="Wingdings" panose="05000000000000000000" pitchFamily="2" charset="2"/>
              <a:buChar char="ü"/>
            </a:pPr>
            <a:r>
              <a:rPr lang="tr-TR" sz="2000" dirty="0">
                <a:latin typeface="Arial" panose="020B0604020202020204" pitchFamily="34" charset="0"/>
                <a:cs typeface="Arial" panose="020B0604020202020204" pitchFamily="34" charset="0"/>
              </a:rPr>
              <a:t>D</a:t>
            </a:r>
            <a:r>
              <a:rPr lang="tr-TR" sz="2000" dirty="0" smtClean="0">
                <a:latin typeface="Arial" panose="020B0604020202020204" pitchFamily="34" charset="0"/>
                <a:cs typeface="Arial" panose="020B0604020202020204" pitchFamily="34" charset="0"/>
              </a:rPr>
              <a:t>önüm noktalarını tahmin etmek (</a:t>
            </a:r>
            <a:r>
              <a:rPr lang="tr-TR" sz="2000" dirty="0" err="1" smtClean="0">
                <a:latin typeface="Arial" panose="020B0604020202020204" pitchFamily="34" charset="0"/>
                <a:cs typeface="Arial" panose="020B0604020202020204" pitchFamily="34" charset="0"/>
              </a:rPr>
              <a:t>örn</a:t>
            </a:r>
            <a:r>
              <a:rPr lang="tr-TR" sz="2000" dirty="0" smtClean="0">
                <a:latin typeface="Arial" panose="020B0604020202020204" pitchFamily="34" charset="0"/>
                <a:cs typeface="Arial" panose="020B0604020202020204" pitchFamily="34" charset="0"/>
              </a:rPr>
              <a:t>. Neftçi, 1982; </a:t>
            </a:r>
            <a:r>
              <a:rPr lang="tr-TR" sz="2000" dirty="0" err="1" smtClean="0">
                <a:latin typeface="Arial" panose="020B0604020202020204" pitchFamily="34" charset="0"/>
                <a:cs typeface="Arial" panose="020B0604020202020204" pitchFamily="34" charset="0"/>
              </a:rPr>
              <a:t>Boldin</a:t>
            </a:r>
            <a:r>
              <a:rPr lang="tr-TR" sz="2000" dirty="0" smtClean="0">
                <a:latin typeface="Arial" panose="020B0604020202020204" pitchFamily="34" charset="0"/>
                <a:cs typeface="Arial" panose="020B0604020202020204" pitchFamily="34" charset="0"/>
              </a:rPr>
              <a:t>, 1994) </a:t>
            </a:r>
          </a:p>
          <a:p>
            <a:pPr marL="742950" lvl="1"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Doğrudan </a:t>
            </a:r>
            <a:r>
              <a:rPr lang="tr-TR" sz="2000" dirty="0">
                <a:latin typeface="Arial" panose="020B0604020202020204" pitchFamily="34" charset="0"/>
                <a:cs typeface="Arial" panose="020B0604020202020204" pitchFamily="34" charset="0"/>
              </a:rPr>
              <a:t>h</a:t>
            </a:r>
            <a:r>
              <a:rPr lang="tr-TR" sz="2000" dirty="0" smtClean="0">
                <a:latin typeface="Arial" panose="020B0604020202020204" pitchFamily="34" charset="0"/>
                <a:cs typeface="Arial" panose="020B0604020202020204" pitchFamily="34" charset="0"/>
              </a:rPr>
              <a:t>edef değişkenin alacağı değeri tahmin etmek (</a:t>
            </a:r>
            <a:r>
              <a:rPr lang="tr-TR" sz="2000" dirty="0" err="1" smtClean="0">
                <a:latin typeface="Arial" panose="020B0604020202020204" pitchFamily="34" charset="0"/>
                <a:cs typeface="Arial" panose="020B0604020202020204" pitchFamily="34" charset="0"/>
              </a:rPr>
              <a:t>örn</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Stock</a:t>
            </a:r>
            <a:r>
              <a:rPr lang="tr-TR" sz="2000" dirty="0" smtClean="0">
                <a:latin typeface="Arial" panose="020B0604020202020204" pitchFamily="34" charset="0"/>
                <a:cs typeface="Arial" panose="020B0604020202020204" pitchFamily="34" charset="0"/>
              </a:rPr>
              <a:t> &amp; Watson, 1989) </a:t>
            </a:r>
          </a:p>
          <a:p>
            <a:pPr lvl="1">
              <a:spcAft>
                <a:spcPts val="600"/>
              </a:spcAft>
            </a:pP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9769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400" kern="0" dirty="0" smtClean="0">
                <a:solidFill>
                  <a:schemeClr val="bg1"/>
                </a:solidFill>
              </a:rPr>
              <a:t>İktisat Yazını</a:t>
            </a:r>
            <a:r>
              <a:rPr kumimoji="0" lang="tr-TR" sz="2000" b="0" i="0" u="none" strike="noStrike" kern="0" cap="none" spc="0" normalizeH="0" baseline="0" noProof="0" dirty="0" smtClean="0">
                <a:ln>
                  <a:noFill/>
                </a:ln>
                <a:solidFill>
                  <a:schemeClr val="bg1"/>
                </a:solidFill>
                <a:effectLst/>
                <a:uLnTx/>
                <a:uFillTx/>
                <a:latin typeface="Arial" charset="0"/>
              </a:rPr>
              <a:t> </a:t>
            </a:r>
          </a:p>
        </p:txBody>
      </p:sp>
      <p:sp>
        <p:nvSpPr>
          <p:cNvPr id="2" name="TextBox 1"/>
          <p:cNvSpPr txBox="1"/>
          <p:nvPr/>
        </p:nvSpPr>
        <p:spPr>
          <a:xfrm>
            <a:off x="312715" y="1066800"/>
            <a:ext cx="8308769" cy="3631763"/>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lang="tr-TR" sz="2000" u="sng" dirty="0" smtClean="0">
                <a:latin typeface="Arial" panose="020B0604020202020204" pitchFamily="34" charset="0"/>
                <a:cs typeface="Arial" panose="020B0604020202020204" pitchFamily="34" charset="0"/>
              </a:rPr>
              <a:t>Öncü gösterge ve bileşik </a:t>
            </a:r>
            <a:r>
              <a:rPr lang="tr-TR" sz="2000" u="sng" dirty="0">
                <a:latin typeface="Arial" panose="020B0604020202020204" pitchFamily="34" charset="0"/>
                <a:cs typeface="Arial" panose="020B0604020202020204" pitchFamily="34" charset="0"/>
              </a:rPr>
              <a:t>ö</a:t>
            </a:r>
            <a:r>
              <a:rPr lang="tr-TR" sz="2000" u="sng" dirty="0" smtClean="0">
                <a:latin typeface="Arial" panose="020B0604020202020204" pitchFamily="34" charset="0"/>
                <a:cs typeface="Arial" panose="020B0604020202020204" pitchFamily="34" charset="0"/>
              </a:rPr>
              <a:t>ncü </a:t>
            </a:r>
            <a:r>
              <a:rPr lang="tr-TR" sz="2000" u="sng" dirty="0">
                <a:latin typeface="Arial" panose="020B0604020202020204" pitchFamily="34" charset="0"/>
                <a:cs typeface="Arial" panose="020B0604020202020204" pitchFamily="34" charset="0"/>
              </a:rPr>
              <a:t>g</a:t>
            </a:r>
            <a:r>
              <a:rPr lang="tr-TR" sz="2000" u="sng" dirty="0" smtClean="0">
                <a:latin typeface="Arial" panose="020B0604020202020204" pitchFamily="34" charset="0"/>
                <a:cs typeface="Arial" panose="020B0604020202020204" pitchFamily="34" charset="0"/>
              </a:rPr>
              <a:t>österge belirleme süreci </a:t>
            </a:r>
            <a:endParaRPr lang="tr-TR" sz="2000" u="sng" dirty="0">
              <a:latin typeface="Arial" panose="020B0604020202020204" pitchFamily="34" charset="0"/>
              <a:cs typeface="Arial" panose="020B0604020202020204" pitchFamily="34" charset="0"/>
            </a:endParaRPr>
          </a:p>
          <a:p>
            <a:pPr marL="285750" indent="-285750">
              <a:spcAft>
                <a:spcPts val="600"/>
              </a:spcAft>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857250" lvl="1" indent="-400050">
              <a:spcAft>
                <a:spcPts val="600"/>
              </a:spcAft>
              <a:buFont typeface="+mj-lt"/>
              <a:buAutoNum type="romanUcPeriod"/>
            </a:pPr>
            <a:r>
              <a:rPr lang="tr-TR" sz="2000" u="sng" dirty="0" smtClean="0">
                <a:latin typeface="Arial" panose="020B0604020202020204" pitchFamily="34" charset="0"/>
                <a:cs typeface="Arial" panose="020B0604020202020204" pitchFamily="34" charset="0"/>
              </a:rPr>
              <a:t>Hedef değişkenin belirlenmesi </a:t>
            </a:r>
          </a:p>
          <a:p>
            <a:pPr marL="1200150" lvl="2" indent="-285750">
              <a:spcAft>
                <a:spcPts val="600"/>
              </a:spcAft>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200150" lvl="2"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Tek değişken: GSYİH</a:t>
            </a:r>
            <a:r>
              <a:rPr lang="tr-TR" sz="2000" dirty="0">
                <a:latin typeface="Arial" panose="020B0604020202020204" pitchFamily="34" charset="0"/>
                <a:cs typeface="Arial" panose="020B0604020202020204" pitchFamily="34" charset="0"/>
              </a:rPr>
              <a:t>, sanayi </a:t>
            </a:r>
            <a:r>
              <a:rPr lang="tr-TR" sz="2000" dirty="0" smtClean="0">
                <a:latin typeface="Arial" panose="020B0604020202020204" pitchFamily="34" charset="0"/>
                <a:cs typeface="Arial" panose="020B0604020202020204" pitchFamily="34" charset="0"/>
              </a:rPr>
              <a:t>üretimi (OECD), satış hacmi, istihdam</a:t>
            </a: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işsizlik (</a:t>
            </a:r>
            <a:r>
              <a:rPr lang="tr-TR" sz="2000" dirty="0" err="1" smtClean="0">
                <a:latin typeface="Arial" panose="020B0604020202020204" pitchFamily="34" charset="0"/>
                <a:cs typeface="Arial" panose="020B0604020202020204" pitchFamily="34" charset="0"/>
              </a:rPr>
              <a:t>Boldin</a:t>
            </a:r>
            <a:r>
              <a:rPr lang="tr-TR" sz="2000" dirty="0" smtClean="0">
                <a:latin typeface="Arial" panose="020B0604020202020204" pitchFamily="34" charset="0"/>
                <a:cs typeface="Arial" panose="020B0604020202020204" pitchFamily="34" charset="0"/>
              </a:rPr>
              <a:t>, 1994; </a:t>
            </a:r>
            <a:r>
              <a:rPr lang="tr-TR" sz="2000" dirty="0" err="1" smtClean="0">
                <a:latin typeface="Arial" panose="020B0604020202020204" pitchFamily="34" charset="0"/>
                <a:cs typeface="Arial" panose="020B0604020202020204" pitchFamily="34" charset="0"/>
              </a:rPr>
              <a:t>Chin</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Geweke</a:t>
            </a: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&amp; Miller, 2000)</a:t>
            </a:r>
          </a:p>
          <a:p>
            <a:pPr lvl="2">
              <a:spcAft>
                <a:spcPts val="600"/>
              </a:spcAft>
            </a:pPr>
            <a:endParaRPr lang="tr-TR" sz="2000" dirty="0" smtClean="0">
              <a:latin typeface="Arial" panose="020B0604020202020204" pitchFamily="34" charset="0"/>
              <a:cs typeface="Arial" panose="020B0604020202020204" pitchFamily="34" charset="0"/>
            </a:endParaRPr>
          </a:p>
          <a:p>
            <a:pPr marL="1200150" lvl="2" indent="-285750">
              <a:spcAft>
                <a:spcPts val="600"/>
              </a:spcAft>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Birden </a:t>
            </a:r>
            <a:r>
              <a:rPr lang="tr-TR" sz="2000" dirty="0">
                <a:latin typeface="Arial" panose="020B0604020202020204" pitchFamily="34" charset="0"/>
                <a:cs typeface="Arial" panose="020B0604020202020204" pitchFamily="34" charset="0"/>
              </a:rPr>
              <a:t>fazla değişken: </a:t>
            </a:r>
            <a:r>
              <a:rPr lang="tr-TR" sz="2000" dirty="0" err="1" smtClean="0">
                <a:latin typeface="Arial" panose="020B0604020202020204" pitchFamily="34" charset="0"/>
                <a:cs typeface="Arial" panose="020B0604020202020204" pitchFamily="34" charset="0"/>
              </a:rPr>
              <a:t>Stock</a:t>
            </a:r>
            <a:r>
              <a:rPr lang="tr-TR" sz="2000" dirty="0" smtClean="0">
                <a:latin typeface="Arial" panose="020B0604020202020204" pitchFamily="34" charset="0"/>
                <a:cs typeface="Arial" panose="020B0604020202020204" pitchFamily="34" charset="0"/>
              </a:rPr>
              <a:t> &amp; Watson (</a:t>
            </a:r>
            <a:r>
              <a:rPr lang="tr-TR" sz="2000" dirty="0">
                <a:latin typeface="Arial" panose="020B0604020202020204" pitchFamily="34" charset="0"/>
                <a:cs typeface="Arial" panose="020B0604020202020204" pitchFamily="34" charset="0"/>
              </a:rPr>
              <a:t>1989) sanayi </a:t>
            </a:r>
            <a:r>
              <a:rPr lang="tr-TR" sz="2000" dirty="0" smtClean="0">
                <a:latin typeface="Arial" panose="020B0604020202020204" pitchFamily="34" charset="0"/>
                <a:cs typeface="Arial" panose="020B0604020202020204" pitchFamily="34" charset="0"/>
              </a:rPr>
              <a:t>üretimi</a:t>
            </a:r>
            <a:r>
              <a:rPr lang="tr-TR"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re</a:t>
            </a:r>
            <a:r>
              <a:rPr lang="tr-TR" sz="2000" dirty="0">
                <a:latin typeface="Arial" panose="020B0604020202020204" pitchFamily="34" charset="0"/>
                <a:cs typeface="Arial" panose="020B0604020202020204" pitchFamily="34" charset="0"/>
              </a:rPr>
              <a:t>el harcanabilir gelir, çalışılan </a:t>
            </a:r>
            <a:r>
              <a:rPr lang="tr-TR" sz="2000" dirty="0" smtClean="0">
                <a:latin typeface="Arial" panose="020B0604020202020204" pitchFamily="34" charset="0"/>
                <a:cs typeface="Arial" panose="020B0604020202020204" pitchFamily="34" charset="0"/>
              </a:rPr>
              <a:t>saat ve satış hacmini birlikte </a:t>
            </a:r>
            <a:r>
              <a:rPr lang="tr-TR" sz="2000" dirty="0">
                <a:latin typeface="Arial" panose="020B0604020202020204" pitchFamily="34" charset="0"/>
                <a:cs typeface="Arial" panose="020B0604020202020204" pitchFamily="34" charset="0"/>
              </a:rPr>
              <a:t>kullanıyor</a:t>
            </a:r>
            <a:r>
              <a:rPr lang="tr-TR" sz="2000" dirty="0" smtClean="0">
                <a:latin typeface="Arial" panose="020B0604020202020204" pitchFamily="34" charset="0"/>
                <a:cs typeface="Arial" panose="020B0604020202020204" pitchFamily="34" charset="0"/>
              </a:rPr>
              <a:t>.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7984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400" kern="0" dirty="0" smtClean="0">
                <a:solidFill>
                  <a:schemeClr val="bg1"/>
                </a:solidFill>
              </a:rPr>
              <a:t>İktisat Yazını</a:t>
            </a:r>
            <a:r>
              <a:rPr kumimoji="0" lang="tr-TR" sz="2000" b="0" i="0" u="none" strike="noStrike" kern="0" cap="none" spc="0" normalizeH="0" baseline="0" noProof="0" dirty="0" smtClean="0">
                <a:ln>
                  <a:noFill/>
                </a:ln>
                <a:solidFill>
                  <a:schemeClr val="bg1"/>
                </a:solidFill>
                <a:effectLst/>
                <a:uLnTx/>
                <a:uFillTx/>
                <a:latin typeface="Arial" charset="0"/>
              </a:rPr>
              <a:t> </a:t>
            </a:r>
          </a:p>
        </p:txBody>
      </p:sp>
      <p:sp>
        <p:nvSpPr>
          <p:cNvPr id="2" name="TextBox 1"/>
          <p:cNvSpPr txBox="1"/>
          <p:nvPr/>
        </p:nvSpPr>
        <p:spPr>
          <a:xfrm>
            <a:off x="347354" y="838200"/>
            <a:ext cx="8339446" cy="5478423"/>
          </a:xfrm>
          <a:prstGeom prst="rect">
            <a:avLst/>
          </a:prstGeom>
          <a:noFill/>
        </p:spPr>
        <p:txBody>
          <a:bodyPr wrap="square" rtlCol="0">
            <a:spAutoFit/>
          </a:bodyPr>
          <a:lstStyle/>
          <a:p>
            <a:pPr marL="857250" lvl="1" indent="-400050">
              <a:buAutoNum type="romanUcPeriod" startAt="2"/>
            </a:pPr>
            <a:r>
              <a:rPr lang="tr-TR" sz="2000" u="sng" dirty="0" smtClean="0">
                <a:latin typeface="Arial" panose="020B0604020202020204" pitchFamily="34" charset="0"/>
                <a:cs typeface="Arial" panose="020B0604020202020204" pitchFamily="34" charset="0"/>
              </a:rPr>
              <a:t>Öncü göstergelerin seçilmesi:  </a:t>
            </a:r>
            <a:r>
              <a:rPr lang="tr-TR" sz="2000" dirty="0" smtClean="0">
                <a:latin typeface="Arial" panose="020B0604020202020204" pitchFamily="34" charset="0"/>
                <a:cs typeface="Arial" panose="020B0604020202020204" pitchFamily="34" charset="0"/>
              </a:rPr>
              <a:t>belirli </a:t>
            </a:r>
            <a:r>
              <a:rPr lang="tr-TR" sz="2000" dirty="0">
                <a:latin typeface="Arial" panose="020B0604020202020204" pitchFamily="34" charset="0"/>
                <a:cs typeface="Arial" panose="020B0604020202020204" pitchFamily="34" charset="0"/>
              </a:rPr>
              <a:t>koşulları </a:t>
            </a:r>
            <a:r>
              <a:rPr lang="tr-TR" sz="2000" dirty="0" smtClean="0">
                <a:latin typeface="Arial" panose="020B0604020202020204" pitchFamily="34" charset="0"/>
                <a:cs typeface="Arial" panose="020B0604020202020204" pitchFamily="34" charset="0"/>
              </a:rPr>
              <a:t>sağlamalı (</a:t>
            </a:r>
            <a:r>
              <a:rPr lang="tr-TR" sz="2000" dirty="0" err="1" smtClean="0">
                <a:latin typeface="Arial" panose="020B0604020202020204" pitchFamily="34" charset="0"/>
                <a:cs typeface="Arial" panose="020B0604020202020204" pitchFamily="34" charset="0"/>
              </a:rPr>
              <a:t>Moore</a:t>
            </a:r>
            <a:r>
              <a:rPr lang="tr-TR" sz="2000" dirty="0" smtClean="0">
                <a:latin typeface="Arial" panose="020B0604020202020204" pitchFamily="34" charset="0"/>
                <a:cs typeface="Arial" panose="020B0604020202020204" pitchFamily="34" charset="0"/>
              </a:rPr>
              <a:t> &amp; </a:t>
            </a:r>
            <a:r>
              <a:rPr lang="tr-TR" sz="2000" dirty="0" err="1" smtClean="0">
                <a:latin typeface="Arial" panose="020B0604020202020204" pitchFamily="34" charset="0"/>
                <a:cs typeface="Arial" panose="020B0604020202020204" pitchFamily="34" charset="0"/>
              </a:rPr>
              <a:t>Shiskin</a:t>
            </a:r>
            <a:r>
              <a:rPr lang="tr-TR" sz="2000" dirty="0" smtClean="0">
                <a:latin typeface="Arial" panose="020B0604020202020204" pitchFamily="34" charset="0"/>
                <a:cs typeface="Arial" panose="020B0604020202020204" pitchFamily="34" charset="0"/>
              </a:rPr>
              <a:t>, 1967)</a:t>
            </a:r>
          </a:p>
          <a:p>
            <a:pPr marL="857250" lvl="1" indent="-400050">
              <a:buAutoNum type="romanUcPeriod" startAt="2"/>
            </a:pPr>
            <a:endParaRPr lang="tr-TR" sz="2000" dirty="0">
              <a:latin typeface="Arial" panose="020B0604020202020204" pitchFamily="34" charset="0"/>
              <a:cs typeface="Arial" panose="020B0604020202020204" pitchFamily="34" charset="0"/>
            </a:endParaRPr>
          </a:p>
          <a:p>
            <a:pPr marL="1314450" lvl="2"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Tutarlı </a:t>
            </a:r>
            <a:r>
              <a:rPr lang="tr-TR" sz="2000" dirty="0">
                <a:latin typeface="Arial" panose="020B0604020202020204" pitchFamily="34" charset="0"/>
                <a:cs typeface="Arial" panose="020B0604020202020204" pitchFamily="34" charset="0"/>
              </a:rPr>
              <a:t>zamanlama (hedef değişkenin dönüm noktalarını </a:t>
            </a:r>
            <a:r>
              <a:rPr lang="tr-TR" sz="2000" dirty="0" err="1">
                <a:latin typeface="Arial" panose="020B0604020202020204" pitchFamily="34" charset="0"/>
                <a:cs typeface="Arial" panose="020B0604020202020204" pitchFamily="34" charset="0"/>
              </a:rPr>
              <a:t>öncüleme</a:t>
            </a:r>
            <a:r>
              <a:rPr lang="tr-TR" sz="2000" dirty="0">
                <a:latin typeface="Arial" panose="020B0604020202020204" pitchFamily="34" charset="0"/>
                <a:cs typeface="Arial" panose="020B0604020202020204" pitchFamily="34" charset="0"/>
              </a:rPr>
              <a:t> gücü)</a:t>
            </a:r>
          </a:p>
          <a:p>
            <a:pPr marL="1771650" lvl="3" indent="-400050">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771650" lvl="3"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İş çevrimlerinin tepe ve dip noktalarının belirlenmesi </a:t>
            </a:r>
          </a:p>
          <a:p>
            <a:pPr marL="2228850" lvl="4"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«Tanımsal kurallar»,  «</a:t>
            </a:r>
            <a:r>
              <a:rPr lang="tr-TR" sz="2000" dirty="0" err="1" smtClean="0">
                <a:latin typeface="Arial" panose="020B0604020202020204" pitchFamily="34" charset="0"/>
                <a:cs typeface="Arial" panose="020B0604020202020204" pitchFamily="34" charset="0"/>
              </a:rPr>
              <a:t>Markov</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Switching</a:t>
            </a:r>
            <a:r>
              <a:rPr lang="tr-TR" sz="2000" dirty="0" smtClean="0">
                <a:latin typeface="Arial" panose="020B0604020202020204" pitchFamily="34" charset="0"/>
                <a:cs typeface="Arial" panose="020B0604020202020204" pitchFamily="34" charset="0"/>
              </a:rPr>
              <a:t>» ( </a:t>
            </a:r>
            <a:r>
              <a:rPr lang="tr-TR" sz="2000" dirty="0" err="1" smtClean="0">
                <a:latin typeface="Arial" panose="020B0604020202020204" pitchFamily="34" charset="0"/>
                <a:cs typeface="Arial" panose="020B0604020202020204" pitchFamily="34" charset="0"/>
              </a:rPr>
              <a:t>Boldin</a:t>
            </a:r>
            <a:r>
              <a:rPr lang="tr-TR" sz="2000" dirty="0" smtClean="0">
                <a:latin typeface="Arial" panose="020B0604020202020204" pitchFamily="34" charset="0"/>
                <a:cs typeface="Arial" panose="020B0604020202020204" pitchFamily="34" charset="0"/>
              </a:rPr>
              <a:t>, 1994; Neftçi, 1982)  </a:t>
            </a:r>
          </a:p>
          <a:p>
            <a:pPr marL="2228850" lvl="4" indent="-400050">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314450" lvl="2"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İktisadi </a:t>
            </a:r>
            <a:r>
              <a:rPr lang="tr-TR" sz="2000" dirty="0">
                <a:latin typeface="Arial" panose="020B0604020202020204" pitchFamily="34" charset="0"/>
                <a:cs typeface="Arial" panose="020B0604020202020204" pitchFamily="34" charset="0"/>
              </a:rPr>
              <a:t>döngülerle uyum</a:t>
            </a:r>
          </a:p>
          <a:p>
            <a:pPr marL="1771650" lvl="3"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a:t>
            </a:r>
            <a:r>
              <a:rPr lang="tr-TR" sz="2000" dirty="0" err="1" smtClean="0">
                <a:latin typeface="Arial" panose="020B0604020202020204" pitchFamily="34" charset="0"/>
                <a:cs typeface="Arial" panose="020B0604020202020204" pitchFamily="34" charset="0"/>
              </a:rPr>
              <a:t>Granger</a:t>
            </a:r>
            <a:r>
              <a:rPr lang="tr-TR" sz="2000" dirty="0" smtClean="0">
                <a:latin typeface="Arial" panose="020B0604020202020204" pitchFamily="34" charset="0"/>
                <a:cs typeface="Arial" panose="020B0604020202020204" pitchFamily="34" charset="0"/>
              </a:rPr>
              <a:t> nedensellik», «marjinal tahmin gücü» </a:t>
            </a:r>
            <a:endParaRPr lang="tr-TR" sz="2000" dirty="0">
              <a:latin typeface="Arial" panose="020B0604020202020204" pitchFamily="34" charset="0"/>
              <a:cs typeface="Arial" panose="020B0604020202020204" pitchFamily="34" charset="0"/>
            </a:endParaRPr>
          </a:p>
          <a:p>
            <a:pPr marL="1314450" lvl="2" indent="-400050">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314450" lvl="2" indent="-400050">
              <a:lnSpc>
                <a:spcPct val="150000"/>
              </a:lnSpc>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Diğer koşullar : İktisadi anlamlılık, zamanlı </a:t>
            </a:r>
            <a:r>
              <a:rPr lang="tr-TR" sz="2000" dirty="0">
                <a:latin typeface="Arial" panose="020B0604020202020204" pitchFamily="34" charset="0"/>
                <a:cs typeface="Arial" panose="020B0604020202020204" pitchFamily="34" charset="0"/>
              </a:rPr>
              <a:t>yayımlanması ve çok revize </a:t>
            </a:r>
            <a:r>
              <a:rPr lang="tr-TR" sz="2000" dirty="0" smtClean="0">
                <a:latin typeface="Arial" panose="020B0604020202020204" pitchFamily="34" charset="0"/>
                <a:cs typeface="Arial" panose="020B0604020202020204" pitchFamily="34" charset="0"/>
              </a:rPr>
              <a:t>olmaması, bir </a:t>
            </a:r>
            <a:r>
              <a:rPr lang="tr-TR" sz="2000" dirty="0">
                <a:latin typeface="Arial" panose="020B0604020202020204" pitchFamily="34" charset="0"/>
                <a:cs typeface="Arial" panose="020B0604020202020204" pitchFamily="34" charset="0"/>
              </a:rPr>
              <a:t>aydan diğerine değişkenliğinin sınırlı olması </a:t>
            </a:r>
          </a:p>
        </p:txBody>
      </p:sp>
    </p:spTree>
    <p:extLst>
      <p:ext uri="{BB962C8B-B14F-4D97-AF65-F5344CB8AC3E}">
        <p14:creationId xmlns:p14="http://schemas.microsoft.com/office/powerpoint/2010/main" val="247778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400" kern="0" dirty="0" smtClean="0">
                <a:solidFill>
                  <a:schemeClr val="bg1"/>
                </a:solidFill>
              </a:rPr>
              <a:t>İktisat Yazını</a:t>
            </a:r>
            <a:r>
              <a:rPr kumimoji="0" lang="tr-TR" sz="2000" b="0" i="0" u="none" strike="noStrike" kern="0" cap="none" spc="0" normalizeH="0" baseline="0" noProof="0" dirty="0" smtClean="0">
                <a:ln>
                  <a:noFill/>
                </a:ln>
                <a:solidFill>
                  <a:schemeClr val="bg1"/>
                </a:solidFill>
                <a:effectLst/>
                <a:uLnTx/>
                <a:uFillTx/>
                <a:latin typeface="Arial" charset="0"/>
              </a:rPr>
              <a:t> </a:t>
            </a:r>
          </a:p>
        </p:txBody>
      </p:sp>
      <p:sp>
        <p:nvSpPr>
          <p:cNvPr id="2" name="TextBox 1"/>
          <p:cNvSpPr txBox="1"/>
          <p:nvPr/>
        </p:nvSpPr>
        <p:spPr>
          <a:xfrm>
            <a:off x="290945" y="990600"/>
            <a:ext cx="8458200" cy="3477875"/>
          </a:xfrm>
          <a:prstGeom prst="rect">
            <a:avLst/>
          </a:prstGeom>
          <a:noFill/>
        </p:spPr>
        <p:txBody>
          <a:bodyPr wrap="square" rtlCol="0">
            <a:spAutoFit/>
          </a:bodyPr>
          <a:lstStyle/>
          <a:p>
            <a:pPr lvl="1"/>
            <a:endParaRPr lang="tr-TR" sz="2000" dirty="0">
              <a:latin typeface="Arial" panose="020B0604020202020204" pitchFamily="34" charset="0"/>
              <a:cs typeface="Arial" panose="020B0604020202020204" pitchFamily="34" charset="0"/>
            </a:endParaRPr>
          </a:p>
          <a:p>
            <a:pPr lvl="1"/>
            <a:r>
              <a:rPr lang="tr-TR" sz="2000" dirty="0" smtClean="0">
                <a:latin typeface="Arial" panose="020B0604020202020204" pitchFamily="34" charset="0"/>
                <a:cs typeface="Arial" panose="020B0604020202020204" pitchFamily="34" charset="0"/>
              </a:rPr>
              <a:t>III. </a:t>
            </a:r>
            <a:r>
              <a:rPr lang="tr-TR" sz="2000" u="sng" dirty="0" smtClean="0">
                <a:latin typeface="Arial" panose="020B0604020202020204" pitchFamily="34" charset="0"/>
                <a:cs typeface="Arial" panose="020B0604020202020204" pitchFamily="34" charset="0"/>
              </a:rPr>
              <a:t>Verinin işlenmesi</a:t>
            </a:r>
          </a:p>
          <a:p>
            <a:pPr lvl="1"/>
            <a:r>
              <a:rPr lang="tr-TR" sz="2000" dirty="0" smtClean="0">
                <a:latin typeface="Arial" panose="020B0604020202020204" pitchFamily="34" charset="0"/>
                <a:cs typeface="Arial" panose="020B0604020202020204" pitchFamily="34" charset="0"/>
              </a:rPr>
              <a:t> </a:t>
            </a:r>
          </a:p>
          <a:p>
            <a:pPr marL="1314450" lvl="2"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İktisadi döngüyü nasıl tanımlamalı? </a:t>
            </a:r>
          </a:p>
          <a:p>
            <a:pPr marL="1314450" lvl="2" indent="-400050">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771650" lvl="3" indent="-400050">
              <a:buFont typeface="Wingdings" panose="05000000000000000000" pitchFamily="2" charset="2"/>
              <a:buChar char="ü"/>
            </a:pPr>
            <a:r>
              <a:rPr lang="tr-TR" sz="2000" i="1" dirty="0">
                <a:latin typeface="Arial" panose="020B0604020202020204" pitchFamily="34" charset="0"/>
                <a:cs typeface="Arial" panose="020B0604020202020204" pitchFamily="34" charset="0"/>
              </a:rPr>
              <a:t>Klasik döngü </a:t>
            </a:r>
            <a:r>
              <a:rPr lang="tr-TR" sz="2000" dirty="0">
                <a:latin typeface="Arial" panose="020B0604020202020204" pitchFamily="34" charset="0"/>
                <a:cs typeface="Arial" panose="020B0604020202020204" pitchFamily="34" charset="0"/>
              </a:rPr>
              <a:t>tanımında serinin seviyesindeki değişime </a:t>
            </a:r>
            <a:r>
              <a:rPr lang="tr-TR" sz="2000" dirty="0" smtClean="0">
                <a:latin typeface="Arial" panose="020B0604020202020204" pitchFamily="34" charset="0"/>
                <a:cs typeface="Arial" panose="020B0604020202020204" pitchFamily="34" charset="0"/>
              </a:rPr>
              <a:t>bakılıyor.</a:t>
            </a:r>
            <a:endParaRPr lang="tr-TR" sz="2000" dirty="0">
              <a:latin typeface="Arial" panose="020B0604020202020204" pitchFamily="34" charset="0"/>
              <a:cs typeface="Arial" panose="020B0604020202020204" pitchFamily="34" charset="0"/>
            </a:endParaRPr>
          </a:p>
          <a:p>
            <a:pPr marL="1771650" lvl="3" indent="-400050">
              <a:buFont typeface="Wingdings" panose="05000000000000000000" pitchFamily="2" charset="2"/>
              <a:buChar char="ü"/>
            </a:pPr>
            <a:r>
              <a:rPr lang="tr-TR" sz="2000" i="1" dirty="0">
                <a:latin typeface="Arial" panose="020B0604020202020204" pitchFamily="34" charset="0"/>
                <a:cs typeface="Arial" panose="020B0604020202020204" pitchFamily="34" charset="0"/>
              </a:rPr>
              <a:t>Büyüme döngüsü </a:t>
            </a:r>
            <a:r>
              <a:rPr lang="tr-TR" sz="2000" dirty="0">
                <a:latin typeface="Arial" panose="020B0604020202020204" pitchFamily="34" charset="0"/>
                <a:cs typeface="Arial" panose="020B0604020202020204" pitchFamily="34" charset="0"/>
              </a:rPr>
              <a:t>tanımında serinin genel eğilimine göre konumuna bakılıyor</a:t>
            </a:r>
            <a:r>
              <a:rPr lang="tr-TR" sz="2000" dirty="0" smtClean="0">
                <a:latin typeface="Arial" panose="020B0604020202020204" pitchFamily="34" charset="0"/>
                <a:cs typeface="Arial" panose="020B0604020202020204" pitchFamily="34" charset="0"/>
              </a:rPr>
              <a:t>.</a:t>
            </a:r>
          </a:p>
          <a:p>
            <a:pPr marL="1314450" lvl="2" indent="-400050">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314450" lvl="2"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Mevsimsellikten arındırma, filtreleme, standart hale getirme</a:t>
            </a:r>
          </a:p>
        </p:txBody>
      </p:sp>
    </p:spTree>
    <p:extLst>
      <p:ext uri="{BB962C8B-B14F-4D97-AF65-F5344CB8AC3E}">
        <p14:creationId xmlns:p14="http://schemas.microsoft.com/office/powerpoint/2010/main" val="2030620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290945" y="237957"/>
            <a:ext cx="8839200" cy="461665"/>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lvl="0" eaLnBrk="1" hangingPunct="1">
              <a:buSzPct val="85000"/>
              <a:defRPr/>
            </a:pPr>
            <a:r>
              <a:rPr lang="tr-TR" sz="2400" kern="0" dirty="0" smtClean="0">
                <a:solidFill>
                  <a:schemeClr val="bg1"/>
                </a:solidFill>
              </a:rPr>
              <a:t>İktisat Yazını</a:t>
            </a:r>
            <a:r>
              <a:rPr kumimoji="0" lang="tr-TR" sz="2000" b="0" i="0" u="none" strike="noStrike" kern="0" cap="none" spc="0" normalizeH="0" baseline="0" noProof="0" dirty="0" smtClean="0">
                <a:ln>
                  <a:noFill/>
                </a:ln>
                <a:solidFill>
                  <a:schemeClr val="bg1"/>
                </a:solidFill>
                <a:effectLst/>
                <a:uLnTx/>
                <a:uFillTx/>
                <a:latin typeface="Arial" charset="0"/>
              </a:rPr>
              <a:t> </a:t>
            </a:r>
          </a:p>
        </p:txBody>
      </p:sp>
      <p:sp>
        <p:nvSpPr>
          <p:cNvPr id="2" name="TextBox 1"/>
          <p:cNvSpPr txBox="1"/>
          <p:nvPr/>
        </p:nvSpPr>
        <p:spPr>
          <a:xfrm>
            <a:off x="381001" y="718672"/>
            <a:ext cx="8458200" cy="3477875"/>
          </a:xfrm>
          <a:prstGeom prst="rect">
            <a:avLst/>
          </a:prstGeom>
          <a:noFill/>
        </p:spPr>
        <p:txBody>
          <a:bodyPr wrap="square" rtlCol="0">
            <a:spAutoFit/>
          </a:bodyPr>
          <a:lstStyle/>
          <a:p>
            <a:pPr lvl="1"/>
            <a:endParaRPr lang="tr-TR" sz="2000" dirty="0">
              <a:latin typeface="Arial" panose="020B0604020202020204" pitchFamily="34" charset="0"/>
              <a:cs typeface="Arial" panose="020B0604020202020204" pitchFamily="34" charset="0"/>
            </a:endParaRPr>
          </a:p>
          <a:p>
            <a:pPr lvl="1"/>
            <a:r>
              <a:rPr lang="tr-TR" sz="2000" dirty="0" smtClean="0">
                <a:latin typeface="Arial" panose="020B0604020202020204" pitchFamily="34" charset="0"/>
                <a:cs typeface="Arial" panose="020B0604020202020204" pitchFamily="34" charset="0"/>
              </a:rPr>
              <a:t>IV. </a:t>
            </a:r>
            <a:r>
              <a:rPr lang="tr-TR" sz="2000" u="sng" dirty="0" smtClean="0">
                <a:latin typeface="Arial" panose="020B0604020202020204" pitchFamily="34" charset="0"/>
                <a:cs typeface="Arial" panose="020B0604020202020204" pitchFamily="34" charset="0"/>
              </a:rPr>
              <a:t>Bileşik öncü göstergelerin oluşturulması </a:t>
            </a:r>
          </a:p>
          <a:p>
            <a:pPr marL="857250" lvl="1" indent="-400050">
              <a:buAutoNum type="romanUcPeriod" startAt="2"/>
            </a:pPr>
            <a:endParaRPr lang="tr-TR" sz="2000" dirty="0" smtClean="0">
              <a:latin typeface="Arial" panose="020B0604020202020204" pitchFamily="34" charset="0"/>
              <a:cs typeface="Arial" panose="020B0604020202020204" pitchFamily="34" charset="0"/>
            </a:endParaRPr>
          </a:p>
          <a:p>
            <a:pPr marL="1314450" lvl="2"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Modele dayanmayan : basit veya ağırlıklı ortalama  (ABD için Conference Board, OECD) </a:t>
            </a:r>
          </a:p>
          <a:p>
            <a:pPr marL="1314450" lvl="2" indent="-400050">
              <a:buFont typeface="Wingdings" panose="05000000000000000000" pitchFamily="2" charset="2"/>
              <a:buChar char="ü"/>
            </a:pPr>
            <a:endParaRPr lang="tr-TR" sz="2000" dirty="0" smtClean="0">
              <a:latin typeface="Arial" panose="020B0604020202020204" pitchFamily="34" charset="0"/>
              <a:cs typeface="Arial" panose="020B0604020202020204" pitchFamily="34" charset="0"/>
            </a:endParaRPr>
          </a:p>
          <a:p>
            <a:pPr marL="1314450" lvl="2"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Modele dayanan</a:t>
            </a:r>
          </a:p>
          <a:p>
            <a:pPr marL="1771650" lvl="3"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VAR </a:t>
            </a:r>
          </a:p>
          <a:p>
            <a:pPr marL="1771650" lvl="3" indent="-4000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Faktör modelleri </a:t>
            </a:r>
          </a:p>
          <a:p>
            <a:pPr marL="1771650" lvl="3" indent="-400050">
              <a:buFont typeface="Wingdings" panose="05000000000000000000" pitchFamily="2" charset="2"/>
              <a:buChar char="ü"/>
            </a:pPr>
            <a:r>
              <a:rPr lang="tr-TR" sz="2000" dirty="0" err="1" smtClean="0">
                <a:latin typeface="Arial" panose="020B0604020202020204" pitchFamily="34" charset="0"/>
                <a:cs typeface="Arial" panose="020B0604020202020204" pitchFamily="34" charset="0"/>
              </a:rPr>
              <a:t>Markov</a:t>
            </a:r>
            <a:r>
              <a:rPr lang="tr-TR" sz="2000" dirty="0" smtClean="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t>
            </a:r>
            <a:r>
              <a:rPr lang="tr-TR" sz="2000" dirty="0" err="1" smtClean="0">
                <a:latin typeface="Arial" panose="020B0604020202020204" pitchFamily="34" charset="0"/>
                <a:cs typeface="Arial" panose="020B0604020202020204" pitchFamily="34" charset="0"/>
              </a:rPr>
              <a:t>witching</a:t>
            </a:r>
            <a:r>
              <a:rPr lang="tr-TR" sz="2000" dirty="0" smtClean="0">
                <a:latin typeface="Arial" panose="020B0604020202020204" pitchFamily="34" charset="0"/>
                <a:cs typeface="Arial" panose="020B0604020202020204" pitchFamily="34" charset="0"/>
              </a:rPr>
              <a:t> </a:t>
            </a:r>
            <a:endParaRPr lang="tr-TR" sz="2000" dirty="0">
              <a:latin typeface="Arial" panose="020B0604020202020204" pitchFamily="34" charset="0"/>
              <a:cs typeface="Arial" panose="020B0604020202020204" pitchFamily="34" charset="0"/>
            </a:endParaRPr>
          </a:p>
          <a:p>
            <a:pPr lvl="3"/>
            <a:endParaRPr lang="tr-TR" sz="2000" dirty="0">
              <a:latin typeface="Arial" panose="020B0604020202020204" pitchFamily="34" charset="0"/>
              <a:cs typeface="Arial" panose="020B0604020202020204" pitchFamily="34" charset="0"/>
            </a:endParaRPr>
          </a:p>
        </p:txBody>
      </p:sp>
      <p:sp>
        <p:nvSpPr>
          <p:cNvPr id="4" name="TextBox 3"/>
          <p:cNvSpPr txBox="1"/>
          <p:nvPr/>
        </p:nvSpPr>
        <p:spPr>
          <a:xfrm>
            <a:off x="419101" y="3828405"/>
            <a:ext cx="8420100" cy="2862322"/>
          </a:xfrm>
          <a:prstGeom prst="rect">
            <a:avLst/>
          </a:prstGeom>
          <a:noFill/>
        </p:spPr>
        <p:txBody>
          <a:bodyPr wrap="square" rtlCol="0">
            <a:spAutoFit/>
          </a:bodyPr>
          <a:lstStyle/>
          <a:p>
            <a:endParaRPr lang="tr-TR" sz="20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tr-TR" sz="2000" dirty="0">
                <a:latin typeface="Arial" panose="020B0604020202020204" pitchFamily="34" charset="0"/>
                <a:cs typeface="Arial" panose="020B0604020202020204" pitchFamily="34" charset="0"/>
              </a:rPr>
              <a:t> </a:t>
            </a:r>
            <a:r>
              <a:rPr lang="tr-TR" sz="2000" u="sng" dirty="0" smtClean="0">
                <a:latin typeface="Arial" panose="020B0604020202020204" pitchFamily="34" charset="0"/>
                <a:cs typeface="Arial" panose="020B0604020202020204" pitchFamily="34" charset="0"/>
              </a:rPr>
              <a:t>Türkiye için yapılan çalışmalar :</a:t>
            </a:r>
          </a:p>
          <a:p>
            <a:pPr marL="742950" lvl="1" indent="-285750">
              <a:buFont typeface="Wingdings" panose="05000000000000000000" pitchFamily="2" charset="2"/>
              <a:buChar char="ü"/>
            </a:pPr>
            <a:endParaRPr lang="tr-TR" sz="2000" u="sng" dirty="0" smtClean="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 Özatay (1986), Neftçi &amp;</a:t>
            </a:r>
            <a:r>
              <a:rPr lang="tr-TR" sz="2000" dirty="0" err="1" smtClean="0">
                <a:latin typeface="Arial" panose="020B0604020202020204" pitchFamily="34" charset="0"/>
                <a:cs typeface="Arial" panose="020B0604020202020204" pitchFamily="34" charset="0"/>
              </a:rPr>
              <a:t>Özmucur</a:t>
            </a:r>
            <a:r>
              <a:rPr lang="tr-TR" sz="2000" dirty="0" smtClean="0">
                <a:latin typeface="Arial" panose="020B0604020202020204" pitchFamily="34" charset="0"/>
                <a:cs typeface="Arial" panose="020B0604020202020204" pitchFamily="34" charset="0"/>
              </a:rPr>
              <a:t> (1991), Altay ve diğer.(1991)</a:t>
            </a:r>
          </a:p>
          <a:p>
            <a:pPr marL="742950" lvl="1" indent="-2857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Atabek ve </a:t>
            </a:r>
            <a:r>
              <a:rPr lang="tr-TR" sz="2000" dirty="0" err="1" smtClean="0">
                <a:latin typeface="Arial" panose="020B0604020202020204" pitchFamily="34" charset="0"/>
                <a:cs typeface="Arial" panose="020B0604020202020204" pitchFamily="34" charset="0"/>
              </a:rPr>
              <a:t>diger</a:t>
            </a:r>
            <a:r>
              <a:rPr lang="tr-TR" sz="2000" dirty="0" smtClean="0">
                <a:latin typeface="Arial" panose="020B0604020202020204" pitchFamily="34" charset="0"/>
                <a:cs typeface="Arial" panose="020B0604020202020204" pitchFamily="34" charset="0"/>
              </a:rPr>
              <a:t>. (2005)</a:t>
            </a:r>
          </a:p>
          <a:p>
            <a:pPr marL="742950" lvl="1" indent="-2857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Altuğ ve </a:t>
            </a:r>
            <a:r>
              <a:rPr lang="tr-TR" sz="2000" dirty="0" err="1" smtClean="0">
                <a:latin typeface="Arial" panose="020B0604020202020204" pitchFamily="34" charset="0"/>
                <a:cs typeface="Arial" panose="020B0604020202020204" pitchFamily="34" charset="0"/>
              </a:rPr>
              <a:t>Uluceviz</a:t>
            </a:r>
            <a:r>
              <a:rPr lang="tr-TR" sz="2000" dirty="0" smtClean="0">
                <a:latin typeface="Arial" panose="020B0604020202020204" pitchFamily="34" charset="0"/>
                <a:cs typeface="Arial" panose="020B0604020202020204" pitchFamily="34" charset="0"/>
              </a:rPr>
              <a:t> (2011)</a:t>
            </a:r>
          </a:p>
          <a:p>
            <a:pPr marL="742950" lvl="1" indent="-285750">
              <a:buFont typeface="Wingdings" panose="05000000000000000000" pitchFamily="2" charset="2"/>
              <a:buChar char="ü"/>
            </a:pPr>
            <a:r>
              <a:rPr lang="tr-TR" sz="2000" dirty="0" err="1" smtClean="0">
                <a:latin typeface="Arial" panose="020B0604020202020204" pitchFamily="34" charset="0"/>
                <a:cs typeface="Arial" panose="020B0604020202020204" pitchFamily="34" charset="0"/>
              </a:rPr>
              <a:t>Aruoba</a:t>
            </a:r>
            <a:r>
              <a:rPr lang="tr-TR" sz="2000" dirty="0" smtClean="0">
                <a:latin typeface="Arial" panose="020B0604020202020204" pitchFamily="34" charset="0"/>
                <a:cs typeface="Arial" panose="020B0604020202020204" pitchFamily="34" charset="0"/>
              </a:rPr>
              <a:t> ve Sarıkaya (2012)</a:t>
            </a:r>
          </a:p>
          <a:p>
            <a:pPr marL="742950" lvl="1" indent="-2857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Chadwick ve Şengül (2012)</a:t>
            </a:r>
          </a:p>
          <a:p>
            <a:pPr lvl="1"/>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14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6836</TotalTime>
  <Words>4903</Words>
  <Application>Microsoft Office PowerPoint</Application>
  <PresentationFormat>On-screen Show (4:3)</PresentationFormat>
  <Paragraphs>421</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Ayla  Karabay</dc:creator>
  <cp:lastModifiedBy>Hatice Burcu  Gürcihan Yüncüler</cp:lastModifiedBy>
  <cp:revision>819</cp:revision>
  <cp:lastPrinted>2012-11-20T16:00:25Z</cp:lastPrinted>
  <dcterms:created xsi:type="dcterms:W3CDTF">2011-05-10T11:46:40Z</dcterms:created>
  <dcterms:modified xsi:type="dcterms:W3CDTF">2014-04-30T07:56:41Z</dcterms:modified>
</cp:coreProperties>
</file>